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85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0" r:id="rId15"/>
    <p:sldId id="272" r:id="rId16"/>
    <p:sldId id="273" r:id="rId17"/>
    <p:sldId id="276" r:id="rId18"/>
    <p:sldId id="277" r:id="rId19"/>
    <p:sldId id="280" r:id="rId20"/>
    <p:sldId id="281" r:id="rId21"/>
    <p:sldId id="278" r:id="rId22"/>
    <p:sldId id="283" r:id="rId23"/>
    <p:sldId id="284" r:id="rId24"/>
    <p:sldId id="286" r:id="rId2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49" d="100"/>
          <a:sy n="149" d="100"/>
        </p:scale>
        <p:origin x="1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1D1795-3CC4-412A-8BC3-D2AA81D7D87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D48B90C-9647-4FCC-BDF5-D6253F746D67}">
      <dgm:prSet phldrT="[Texte]"/>
      <dgm:spPr/>
      <dgm:t>
        <a:bodyPr/>
        <a:lstStyle/>
        <a:p>
          <a:r>
            <a:rPr lang="fr-FR" dirty="0"/>
            <a:t>Hémodialyse</a:t>
          </a:r>
        </a:p>
      </dgm:t>
    </dgm:pt>
    <dgm:pt modelId="{4B70EDE8-5D31-4B10-986A-91BCEB0A8FB2}" type="parTrans" cxnId="{236E1492-D921-4DBF-BA52-62787B7BE8F5}">
      <dgm:prSet/>
      <dgm:spPr/>
      <dgm:t>
        <a:bodyPr/>
        <a:lstStyle/>
        <a:p>
          <a:endParaRPr lang="fr-FR"/>
        </a:p>
      </dgm:t>
    </dgm:pt>
    <dgm:pt modelId="{7AAA6BD1-092C-41A2-A797-4F68E371E277}" type="sibTrans" cxnId="{236E1492-D921-4DBF-BA52-62787B7BE8F5}">
      <dgm:prSet/>
      <dgm:spPr/>
      <dgm:t>
        <a:bodyPr/>
        <a:lstStyle/>
        <a:p>
          <a:endParaRPr lang="fr-FR"/>
        </a:p>
      </dgm:t>
    </dgm:pt>
    <dgm:pt modelId="{EBCF4FB8-A6CA-4CF4-924A-CD1112B107D4}">
      <dgm:prSet phldrT="[Texte]"/>
      <dgm:spPr/>
      <dgm:t>
        <a:bodyPr/>
        <a:lstStyle/>
        <a:p>
          <a:r>
            <a:rPr lang="fr-FR" dirty="0"/>
            <a:t>Néphrectomie élargie</a:t>
          </a:r>
        </a:p>
      </dgm:t>
    </dgm:pt>
    <dgm:pt modelId="{3CD06760-DC2F-4BA0-AED2-3E2BBEA270F5}" type="parTrans" cxnId="{9B99C5C6-978D-4AD5-8459-7DDD4367F887}">
      <dgm:prSet/>
      <dgm:spPr/>
      <dgm:t>
        <a:bodyPr/>
        <a:lstStyle/>
        <a:p>
          <a:endParaRPr lang="fr-FR"/>
        </a:p>
      </dgm:t>
    </dgm:pt>
    <dgm:pt modelId="{62A01194-A7D9-48F3-93F1-B8F31A9882B2}" type="sibTrans" cxnId="{9B99C5C6-978D-4AD5-8459-7DDD4367F887}">
      <dgm:prSet/>
      <dgm:spPr/>
      <dgm:t>
        <a:bodyPr/>
        <a:lstStyle/>
        <a:p>
          <a:endParaRPr lang="fr-FR"/>
        </a:p>
      </dgm:t>
    </dgm:pt>
    <dgm:pt modelId="{EE1F8A5D-8B3D-4314-B4A7-DA83EBEA8418}">
      <dgm:prSet phldrT="[Texte]"/>
      <dgm:spPr/>
      <dgm:t>
        <a:bodyPr/>
        <a:lstStyle/>
        <a:p>
          <a:r>
            <a:rPr lang="fr-FR" dirty="0"/>
            <a:t>Surveillance</a:t>
          </a:r>
        </a:p>
      </dgm:t>
    </dgm:pt>
    <dgm:pt modelId="{B187DDE0-2461-430D-A3FD-9FC78A42C6BB}" type="parTrans" cxnId="{CEF7ECEC-D30E-431C-99ED-F08961131263}">
      <dgm:prSet/>
      <dgm:spPr/>
      <dgm:t>
        <a:bodyPr/>
        <a:lstStyle/>
        <a:p>
          <a:endParaRPr lang="fr-FR"/>
        </a:p>
      </dgm:t>
    </dgm:pt>
    <dgm:pt modelId="{0247923F-343C-437D-A998-8F480EA654B1}" type="sibTrans" cxnId="{CEF7ECEC-D30E-431C-99ED-F08961131263}">
      <dgm:prSet/>
      <dgm:spPr/>
      <dgm:t>
        <a:bodyPr/>
        <a:lstStyle/>
        <a:p>
          <a:endParaRPr lang="fr-FR"/>
        </a:p>
      </dgm:t>
    </dgm:pt>
    <dgm:pt modelId="{00372311-14DF-48BF-9354-FA57FC145444}">
      <dgm:prSet phldrT="[Texte]"/>
      <dgm:spPr/>
      <dgm:t>
        <a:bodyPr/>
        <a:lstStyle/>
        <a:p>
          <a:r>
            <a:rPr lang="fr-FR" dirty="0"/>
            <a:t>Préemptif ou DP</a:t>
          </a:r>
        </a:p>
      </dgm:t>
    </dgm:pt>
    <dgm:pt modelId="{083C767C-CED1-42FF-87A7-8AEDEF3C66E8}" type="parTrans" cxnId="{8A818FE5-E073-4FAE-A2D9-0262420B2DDD}">
      <dgm:prSet/>
      <dgm:spPr/>
      <dgm:t>
        <a:bodyPr/>
        <a:lstStyle/>
        <a:p>
          <a:endParaRPr lang="fr-FR"/>
        </a:p>
      </dgm:t>
    </dgm:pt>
    <dgm:pt modelId="{DE92DF0D-7CE3-40DE-AB03-C118C7DDE70F}" type="sibTrans" cxnId="{8A818FE5-E073-4FAE-A2D9-0262420B2DDD}">
      <dgm:prSet/>
      <dgm:spPr/>
      <dgm:t>
        <a:bodyPr/>
        <a:lstStyle/>
        <a:p>
          <a:endParaRPr lang="fr-FR"/>
        </a:p>
      </dgm:t>
    </dgm:pt>
    <dgm:pt modelId="{47CE3A09-78DC-4DBC-8947-8BD71A27FE4A}">
      <dgm:prSet phldrT="[Texte]"/>
      <dgm:spPr/>
      <dgm:t>
        <a:bodyPr/>
        <a:lstStyle/>
        <a:p>
          <a:r>
            <a:rPr lang="fr-FR" dirty="0"/>
            <a:t>Surveillance</a:t>
          </a:r>
        </a:p>
      </dgm:t>
    </dgm:pt>
    <dgm:pt modelId="{E05F16B6-DED6-4F68-A780-F3B6601C7F3B}" type="parTrans" cxnId="{CBEAA848-D580-4A2F-866C-A2EB12C97523}">
      <dgm:prSet/>
      <dgm:spPr/>
      <dgm:t>
        <a:bodyPr/>
        <a:lstStyle/>
        <a:p>
          <a:endParaRPr lang="fr-FR"/>
        </a:p>
      </dgm:t>
    </dgm:pt>
    <dgm:pt modelId="{E98A7D10-E1E3-4BA6-82CB-0F461F997A7C}" type="sibTrans" cxnId="{CBEAA848-D580-4A2F-866C-A2EB12C97523}">
      <dgm:prSet/>
      <dgm:spPr/>
      <dgm:t>
        <a:bodyPr/>
        <a:lstStyle/>
        <a:p>
          <a:endParaRPr lang="fr-FR"/>
        </a:p>
      </dgm:t>
    </dgm:pt>
    <dgm:pt modelId="{D8B8FD74-90EC-4974-845A-2F8B60B7B62F}">
      <dgm:prSet phldrT="[Texte]"/>
      <dgm:spPr/>
      <dgm:t>
        <a:bodyPr/>
        <a:lstStyle/>
        <a:p>
          <a:r>
            <a:rPr lang="fr-FR" dirty="0" err="1"/>
            <a:t>Ablathermie</a:t>
          </a:r>
          <a:endParaRPr lang="fr-FR" dirty="0"/>
        </a:p>
      </dgm:t>
    </dgm:pt>
    <dgm:pt modelId="{933A9752-EA39-471E-B959-B68D44D73403}" type="parTrans" cxnId="{BCF82EAA-FE18-44A7-844F-65557646AFE8}">
      <dgm:prSet/>
      <dgm:spPr/>
      <dgm:t>
        <a:bodyPr/>
        <a:lstStyle/>
        <a:p>
          <a:endParaRPr lang="fr-FR"/>
        </a:p>
      </dgm:t>
    </dgm:pt>
    <dgm:pt modelId="{85ABBB03-EB5C-4318-8DD1-BE8D9B0D78A1}" type="sibTrans" cxnId="{BCF82EAA-FE18-44A7-844F-65557646AFE8}">
      <dgm:prSet/>
      <dgm:spPr/>
      <dgm:t>
        <a:bodyPr/>
        <a:lstStyle/>
        <a:p>
          <a:endParaRPr lang="fr-FR"/>
        </a:p>
      </dgm:t>
    </dgm:pt>
    <dgm:pt modelId="{58BA76E3-C937-4312-9DE1-51964B6B5ABD}" type="pres">
      <dgm:prSet presAssocID="{211D1795-3CC4-412A-8BC3-D2AA81D7D876}" presName="Name0" presStyleCnt="0">
        <dgm:presLayoutVars>
          <dgm:dir/>
          <dgm:animLvl val="lvl"/>
          <dgm:resizeHandles/>
        </dgm:presLayoutVars>
      </dgm:prSet>
      <dgm:spPr/>
    </dgm:pt>
    <dgm:pt modelId="{17DB811B-CE79-4AC6-9FE2-14860AC5A557}" type="pres">
      <dgm:prSet presAssocID="{DD48B90C-9647-4FCC-BDF5-D6253F746D67}" presName="linNode" presStyleCnt="0"/>
      <dgm:spPr/>
    </dgm:pt>
    <dgm:pt modelId="{B6B86348-EEE6-4650-83BA-33CE8F8D276B}" type="pres">
      <dgm:prSet presAssocID="{DD48B90C-9647-4FCC-BDF5-D6253F746D67}" presName="parentShp" presStyleLbl="node1" presStyleIdx="0" presStyleCnt="2" custScaleX="117632" custScaleY="100254" custLinFactNeighborX="-61" custLinFactNeighborY="-343">
        <dgm:presLayoutVars>
          <dgm:bulletEnabled val="1"/>
        </dgm:presLayoutVars>
      </dgm:prSet>
      <dgm:spPr/>
    </dgm:pt>
    <dgm:pt modelId="{DEA715BF-5F22-4F4B-B58A-4E349C872780}" type="pres">
      <dgm:prSet presAssocID="{DD48B90C-9647-4FCC-BDF5-D6253F746D67}" presName="childShp" presStyleLbl="bgAccFollowNode1" presStyleIdx="0" presStyleCnt="2" custScaleX="166667" custLinFactNeighborX="8403" custLinFactNeighborY="1905">
        <dgm:presLayoutVars>
          <dgm:bulletEnabled val="1"/>
        </dgm:presLayoutVars>
      </dgm:prSet>
      <dgm:spPr/>
    </dgm:pt>
    <dgm:pt modelId="{12449A0B-57B4-42AA-A9BB-11B19E6BA638}" type="pres">
      <dgm:prSet presAssocID="{7AAA6BD1-092C-41A2-A797-4F68E371E277}" presName="spacing" presStyleCnt="0"/>
      <dgm:spPr/>
    </dgm:pt>
    <dgm:pt modelId="{4EE71CA2-C012-4506-9351-55B3DAB35482}" type="pres">
      <dgm:prSet presAssocID="{00372311-14DF-48BF-9354-FA57FC145444}" presName="linNode" presStyleCnt="0"/>
      <dgm:spPr/>
    </dgm:pt>
    <dgm:pt modelId="{36508A5A-28E4-4A49-889E-7855441A7D52}" type="pres">
      <dgm:prSet presAssocID="{00372311-14DF-48BF-9354-FA57FC145444}" presName="parentShp" presStyleLbl="node1" presStyleIdx="1" presStyleCnt="2" custScaleX="80903" custScaleY="96347" custLinFactNeighborX="-2055" custLinFactNeighborY="-4192">
        <dgm:presLayoutVars>
          <dgm:bulletEnabled val="1"/>
        </dgm:presLayoutVars>
      </dgm:prSet>
      <dgm:spPr/>
    </dgm:pt>
    <dgm:pt modelId="{6B86B913-8F96-4607-9AD3-7C6E346F8C3F}" type="pres">
      <dgm:prSet presAssocID="{00372311-14DF-48BF-9354-FA57FC145444}" presName="childShp" presStyleLbl="bgAccFollowNode1" presStyleIdx="1" presStyleCnt="2" custScaleX="108221">
        <dgm:presLayoutVars>
          <dgm:bulletEnabled val="1"/>
        </dgm:presLayoutVars>
      </dgm:prSet>
      <dgm:spPr/>
    </dgm:pt>
  </dgm:ptLst>
  <dgm:cxnLst>
    <dgm:cxn modelId="{62E9C135-8906-4D73-A162-EF58DB32116B}" type="presOf" srcId="{EE1F8A5D-8B3D-4314-B4A7-DA83EBEA8418}" destId="{DEA715BF-5F22-4F4B-B58A-4E349C872780}" srcOrd="0" destOrd="1" presId="urn:microsoft.com/office/officeart/2005/8/layout/vList6"/>
    <dgm:cxn modelId="{DFD3EA40-8C36-4F15-BE01-E96D2779B74C}" type="presOf" srcId="{EBCF4FB8-A6CA-4CF4-924A-CD1112B107D4}" destId="{DEA715BF-5F22-4F4B-B58A-4E349C872780}" srcOrd="0" destOrd="0" presId="urn:microsoft.com/office/officeart/2005/8/layout/vList6"/>
    <dgm:cxn modelId="{95B6A345-EB94-40E5-9AE2-1628AE51DD6F}" type="presOf" srcId="{00372311-14DF-48BF-9354-FA57FC145444}" destId="{36508A5A-28E4-4A49-889E-7855441A7D52}" srcOrd="0" destOrd="0" presId="urn:microsoft.com/office/officeart/2005/8/layout/vList6"/>
    <dgm:cxn modelId="{CBEAA848-D580-4A2F-866C-A2EB12C97523}" srcId="{00372311-14DF-48BF-9354-FA57FC145444}" destId="{47CE3A09-78DC-4DBC-8947-8BD71A27FE4A}" srcOrd="0" destOrd="0" parTransId="{E05F16B6-DED6-4F68-A780-F3B6601C7F3B}" sibTransId="{E98A7D10-E1E3-4BA6-82CB-0F461F997A7C}"/>
    <dgm:cxn modelId="{7D46B287-CD7C-4D11-95F7-7A6126477565}" type="presOf" srcId="{D8B8FD74-90EC-4974-845A-2F8B60B7B62F}" destId="{6B86B913-8F96-4607-9AD3-7C6E346F8C3F}" srcOrd="0" destOrd="1" presId="urn:microsoft.com/office/officeart/2005/8/layout/vList6"/>
    <dgm:cxn modelId="{236E1492-D921-4DBF-BA52-62787B7BE8F5}" srcId="{211D1795-3CC4-412A-8BC3-D2AA81D7D876}" destId="{DD48B90C-9647-4FCC-BDF5-D6253F746D67}" srcOrd="0" destOrd="0" parTransId="{4B70EDE8-5D31-4B10-986A-91BCEB0A8FB2}" sibTransId="{7AAA6BD1-092C-41A2-A797-4F68E371E277}"/>
    <dgm:cxn modelId="{6219BE93-3CD6-4EEC-9E1E-F5A5F7689F2B}" type="presOf" srcId="{47CE3A09-78DC-4DBC-8947-8BD71A27FE4A}" destId="{6B86B913-8F96-4607-9AD3-7C6E346F8C3F}" srcOrd="0" destOrd="0" presId="urn:microsoft.com/office/officeart/2005/8/layout/vList6"/>
    <dgm:cxn modelId="{BCF82EAA-FE18-44A7-844F-65557646AFE8}" srcId="{00372311-14DF-48BF-9354-FA57FC145444}" destId="{D8B8FD74-90EC-4974-845A-2F8B60B7B62F}" srcOrd="1" destOrd="0" parTransId="{933A9752-EA39-471E-B959-B68D44D73403}" sibTransId="{85ABBB03-EB5C-4318-8DD1-BE8D9B0D78A1}"/>
    <dgm:cxn modelId="{7CE108BF-E8D4-4A78-A5AA-F7785EA9C8DB}" type="presOf" srcId="{211D1795-3CC4-412A-8BC3-D2AA81D7D876}" destId="{58BA76E3-C937-4312-9DE1-51964B6B5ABD}" srcOrd="0" destOrd="0" presId="urn:microsoft.com/office/officeart/2005/8/layout/vList6"/>
    <dgm:cxn modelId="{9B99C5C6-978D-4AD5-8459-7DDD4367F887}" srcId="{DD48B90C-9647-4FCC-BDF5-D6253F746D67}" destId="{EBCF4FB8-A6CA-4CF4-924A-CD1112B107D4}" srcOrd="0" destOrd="0" parTransId="{3CD06760-DC2F-4BA0-AED2-3E2BBEA270F5}" sibTransId="{62A01194-A7D9-48F3-93F1-B8F31A9882B2}"/>
    <dgm:cxn modelId="{9F4A29C7-40A7-4BCA-AD9C-ACEEE5FDC977}" type="presOf" srcId="{DD48B90C-9647-4FCC-BDF5-D6253F746D67}" destId="{B6B86348-EEE6-4650-83BA-33CE8F8D276B}" srcOrd="0" destOrd="0" presId="urn:microsoft.com/office/officeart/2005/8/layout/vList6"/>
    <dgm:cxn modelId="{8A818FE5-E073-4FAE-A2D9-0262420B2DDD}" srcId="{211D1795-3CC4-412A-8BC3-D2AA81D7D876}" destId="{00372311-14DF-48BF-9354-FA57FC145444}" srcOrd="1" destOrd="0" parTransId="{083C767C-CED1-42FF-87A7-8AEDEF3C66E8}" sibTransId="{DE92DF0D-7CE3-40DE-AB03-C118C7DDE70F}"/>
    <dgm:cxn modelId="{CEF7ECEC-D30E-431C-99ED-F08961131263}" srcId="{DD48B90C-9647-4FCC-BDF5-D6253F746D67}" destId="{EE1F8A5D-8B3D-4314-B4A7-DA83EBEA8418}" srcOrd="1" destOrd="0" parTransId="{B187DDE0-2461-430D-A3FD-9FC78A42C6BB}" sibTransId="{0247923F-343C-437D-A998-8F480EA654B1}"/>
    <dgm:cxn modelId="{A505DBCD-A5EF-41D6-B38D-E77CFD637AD6}" type="presParOf" srcId="{58BA76E3-C937-4312-9DE1-51964B6B5ABD}" destId="{17DB811B-CE79-4AC6-9FE2-14860AC5A557}" srcOrd="0" destOrd="0" presId="urn:microsoft.com/office/officeart/2005/8/layout/vList6"/>
    <dgm:cxn modelId="{F536553A-3280-46EB-9C6B-7811AF91AECA}" type="presParOf" srcId="{17DB811B-CE79-4AC6-9FE2-14860AC5A557}" destId="{B6B86348-EEE6-4650-83BA-33CE8F8D276B}" srcOrd="0" destOrd="0" presId="urn:microsoft.com/office/officeart/2005/8/layout/vList6"/>
    <dgm:cxn modelId="{F07FEE48-3249-42D7-BECB-6089E83FE744}" type="presParOf" srcId="{17DB811B-CE79-4AC6-9FE2-14860AC5A557}" destId="{DEA715BF-5F22-4F4B-B58A-4E349C872780}" srcOrd="1" destOrd="0" presId="urn:microsoft.com/office/officeart/2005/8/layout/vList6"/>
    <dgm:cxn modelId="{80A373A5-4B1B-4A07-8ECB-E4165F4AB0DA}" type="presParOf" srcId="{58BA76E3-C937-4312-9DE1-51964B6B5ABD}" destId="{12449A0B-57B4-42AA-A9BB-11B19E6BA638}" srcOrd="1" destOrd="0" presId="urn:microsoft.com/office/officeart/2005/8/layout/vList6"/>
    <dgm:cxn modelId="{E7FDD8E5-930E-48BA-AACE-C50366ADD896}" type="presParOf" srcId="{58BA76E3-C937-4312-9DE1-51964B6B5ABD}" destId="{4EE71CA2-C012-4506-9351-55B3DAB35482}" srcOrd="2" destOrd="0" presId="urn:microsoft.com/office/officeart/2005/8/layout/vList6"/>
    <dgm:cxn modelId="{F7FF399A-3C15-44FA-90B7-97B3E391CC81}" type="presParOf" srcId="{4EE71CA2-C012-4506-9351-55B3DAB35482}" destId="{36508A5A-28E4-4A49-889E-7855441A7D52}" srcOrd="0" destOrd="0" presId="urn:microsoft.com/office/officeart/2005/8/layout/vList6"/>
    <dgm:cxn modelId="{218AC5FD-B375-40D1-B5DE-0E6F5274C0B5}" type="presParOf" srcId="{4EE71CA2-C012-4506-9351-55B3DAB35482}" destId="{6B86B913-8F96-4607-9AD3-7C6E346F8C3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715BF-5F22-4F4B-B58A-4E349C872780}">
      <dsp:nvSpPr>
        <dsp:cNvPr id="0" name=""/>
        <dsp:cNvSpPr/>
      </dsp:nvSpPr>
      <dsp:spPr>
        <a:xfrm>
          <a:off x="837672" y="20339"/>
          <a:ext cx="1777511" cy="9977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Néphrectomie élargie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Surveillance</a:t>
          </a:r>
        </a:p>
      </dsp:txBody>
      <dsp:txXfrm>
        <a:off x="837672" y="145061"/>
        <a:ext cx="1403346" cy="748330"/>
      </dsp:txXfrm>
    </dsp:sp>
    <dsp:sp modelId="{B6B86348-EEE6-4650-83BA-33CE8F8D276B}">
      <dsp:nvSpPr>
        <dsp:cNvPr id="0" name=""/>
        <dsp:cNvSpPr/>
      </dsp:nvSpPr>
      <dsp:spPr>
        <a:xfrm>
          <a:off x="2" y="0"/>
          <a:ext cx="836367" cy="1000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Hémodialyse</a:t>
          </a:r>
        </a:p>
      </dsp:txBody>
      <dsp:txXfrm>
        <a:off x="40830" y="40828"/>
        <a:ext cx="754711" cy="918652"/>
      </dsp:txXfrm>
    </dsp:sp>
    <dsp:sp modelId="{6B86B913-8F96-4607-9AD3-7C6E346F8C3F}">
      <dsp:nvSpPr>
        <dsp:cNvPr id="0" name=""/>
        <dsp:cNvSpPr/>
      </dsp:nvSpPr>
      <dsp:spPr>
        <a:xfrm>
          <a:off x="881690" y="1100150"/>
          <a:ext cx="1698106" cy="9977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Surveillance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 err="1"/>
            <a:t>Ablathermie</a:t>
          </a:r>
          <a:endParaRPr lang="fr-FR" sz="1300" kern="1200" dirty="0"/>
        </a:p>
      </dsp:txBody>
      <dsp:txXfrm>
        <a:off x="881690" y="1224872"/>
        <a:ext cx="1323941" cy="748330"/>
      </dsp:txXfrm>
    </dsp:sp>
    <dsp:sp modelId="{36508A5A-28E4-4A49-889E-7855441A7D52}">
      <dsp:nvSpPr>
        <dsp:cNvPr id="0" name=""/>
        <dsp:cNvSpPr/>
      </dsp:nvSpPr>
      <dsp:spPr>
        <a:xfrm>
          <a:off x="3140" y="1076548"/>
          <a:ext cx="846304" cy="961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Préemptif ou DP</a:t>
          </a:r>
        </a:p>
      </dsp:txBody>
      <dsp:txXfrm>
        <a:off x="44453" y="1117861"/>
        <a:ext cx="763678" cy="878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724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29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54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74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38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86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57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94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7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14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3A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69280" y="0"/>
            <a:ext cx="3474720" cy="5143500"/>
          </a:xfrm>
          <a:prstGeom prst="rect">
            <a:avLst/>
          </a:prstGeom>
          <a:solidFill>
            <a:srgbClr val="0F2347"/>
          </a:solidFill>
          <a:ln w="12700">
            <a:solidFill>
              <a:srgbClr val="0F2347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46720" y="0"/>
            <a:ext cx="1097280" cy="5143500"/>
          </a:xfrm>
          <a:prstGeom prst="rect">
            <a:avLst/>
          </a:prstGeom>
          <a:solidFill>
            <a:srgbClr val="091830"/>
          </a:solidFill>
          <a:ln w="12700">
            <a:solidFill>
              <a:srgbClr val="091830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5852160" y="-914400"/>
            <a:ext cx="4114800" cy="4114800"/>
          </a:xfrm>
          <a:prstGeom prst="ellipse">
            <a:avLst/>
          </a:prstGeom>
          <a:solidFill>
            <a:srgbClr val="2563EB">
              <a:alpha val="16000"/>
            </a:srgbClr>
          </a:solidFill>
          <a:ln w="12700">
            <a:solidFill>
              <a:srgbClr val="2563EB">
                <a:alpha val="3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675120" y="1920240"/>
            <a:ext cx="2743200" cy="2743200"/>
          </a:xfrm>
          <a:prstGeom prst="ellipse">
            <a:avLst/>
          </a:prstGeom>
          <a:solidFill>
            <a:srgbClr val="0D9488">
              <a:alpha val="20000"/>
            </a:srgbClr>
          </a:solidFill>
          <a:ln w="12700">
            <a:solidFill>
              <a:srgbClr val="0D9488">
                <a:alpha val="35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7452360" y="457200"/>
            <a:ext cx="1188720" cy="1188720"/>
          </a:xfrm>
          <a:prstGeom prst="ellipse">
            <a:avLst/>
          </a:prstGeom>
          <a:solidFill>
            <a:srgbClr val="2563EB">
              <a:alpha val="42000"/>
            </a:srgbClr>
          </a:solidFill>
          <a:ln w="12700">
            <a:solidFill>
              <a:srgbClr val="2563EB">
                <a:alpha val="5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0" y="0"/>
            <a:ext cx="201168" cy="4974336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0" y="4974336"/>
            <a:ext cx="9144000" cy="169164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897880" y="2834640"/>
            <a:ext cx="91440" cy="91440"/>
          </a:xfrm>
          <a:prstGeom prst="ellipse">
            <a:avLst/>
          </a:prstGeom>
          <a:solidFill>
            <a:srgbClr val="FFFFFF">
              <a:alpha val="30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6281928" y="2834640"/>
            <a:ext cx="91440" cy="91440"/>
          </a:xfrm>
          <a:prstGeom prst="ellipse">
            <a:avLst/>
          </a:prstGeom>
          <a:solidFill>
            <a:srgbClr val="FFFFFF">
              <a:alpha val="30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6665976" y="2834640"/>
            <a:ext cx="91440" cy="91440"/>
          </a:xfrm>
          <a:prstGeom prst="ellipse">
            <a:avLst/>
          </a:prstGeom>
          <a:solidFill>
            <a:srgbClr val="FFFFFF">
              <a:alpha val="30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7050024" y="2834640"/>
            <a:ext cx="91440" cy="91440"/>
          </a:xfrm>
          <a:prstGeom prst="ellipse">
            <a:avLst/>
          </a:prstGeom>
          <a:solidFill>
            <a:srgbClr val="FFFFFF">
              <a:alpha val="30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5897880" y="3218688"/>
            <a:ext cx="91440" cy="91440"/>
          </a:xfrm>
          <a:prstGeom prst="ellipse">
            <a:avLst/>
          </a:prstGeom>
          <a:solidFill>
            <a:srgbClr val="FFFFFF">
              <a:alpha val="30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6281928" y="3218688"/>
            <a:ext cx="91440" cy="91440"/>
          </a:xfrm>
          <a:prstGeom prst="ellipse">
            <a:avLst/>
          </a:prstGeom>
          <a:solidFill>
            <a:srgbClr val="FFFFFF">
              <a:alpha val="30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665976" y="3218688"/>
            <a:ext cx="91440" cy="91440"/>
          </a:xfrm>
          <a:prstGeom prst="ellipse">
            <a:avLst/>
          </a:prstGeom>
          <a:solidFill>
            <a:srgbClr val="FFFFFF">
              <a:alpha val="30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7050024" y="3218688"/>
            <a:ext cx="91440" cy="91440"/>
          </a:xfrm>
          <a:prstGeom prst="ellipse">
            <a:avLst/>
          </a:prstGeom>
          <a:solidFill>
            <a:srgbClr val="FFFFFF">
              <a:alpha val="30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5897880" y="3602736"/>
            <a:ext cx="91440" cy="91440"/>
          </a:xfrm>
          <a:prstGeom prst="ellipse">
            <a:avLst/>
          </a:prstGeom>
          <a:solidFill>
            <a:srgbClr val="FFFFFF">
              <a:alpha val="30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281928" y="3602736"/>
            <a:ext cx="91440" cy="91440"/>
          </a:xfrm>
          <a:prstGeom prst="ellipse">
            <a:avLst/>
          </a:prstGeom>
          <a:solidFill>
            <a:srgbClr val="FFFFFF">
              <a:alpha val="30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665976" y="3602736"/>
            <a:ext cx="91440" cy="91440"/>
          </a:xfrm>
          <a:prstGeom prst="ellipse">
            <a:avLst/>
          </a:prstGeom>
          <a:solidFill>
            <a:srgbClr val="FFFFFF">
              <a:alpha val="30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7050024" y="3602736"/>
            <a:ext cx="91440" cy="91440"/>
          </a:xfrm>
          <a:prstGeom prst="ellipse">
            <a:avLst/>
          </a:prstGeom>
          <a:solidFill>
            <a:srgbClr val="FFFFFF">
              <a:alpha val="30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5897880" y="3986784"/>
            <a:ext cx="91440" cy="91440"/>
          </a:xfrm>
          <a:prstGeom prst="ellipse">
            <a:avLst/>
          </a:prstGeom>
          <a:solidFill>
            <a:srgbClr val="FFFFFF">
              <a:alpha val="30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6281928" y="3986784"/>
            <a:ext cx="91440" cy="91440"/>
          </a:xfrm>
          <a:prstGeom prst="ellipse">
            <a:avLst/>
          </a:prstGeom>
          <a:solidFill>
            <a:srgbClr val="FFFFFF">
              <a:alpha val="30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6665976" y="3986784"/>
            <a:ext cx="91440" cy="91440"/>
          </a:xfrm>
          <a:prstGeom prst="ellipse">
            <a:avLst/>
          </a:prstGeom>
          <a:solidFill>
            <a:srgbClr val="FFFFFF">
              <a:alpha val="30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7050024" y="3986784"/>
            <a:ext cx="91440" cy="91440"/>
          </a:xfrm>
          <a:prstGeom prst="ellipse">
            <a:avLst/>
          </a:prstGeom>
          <a:solidFill>
            <a:srgbClr val="FFFFFF">
              <a:alpha val="30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5897880" y="4370832"/>
            <a:ext cx="91440" cy="91440"/>
          </a:xfrm>
          <a:prstGeom prst="ellipse">
            <a:avLst/>
          </a:prstGeom>
          <a:solidFill>
            <a:srgbClr val="FFFFFF">
              <a:alpha val="30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6281928" y="4370832"/>
            <a:ext cx="91440" cy="91440"/>
          </a:xfrm>
          <a:prstGeom prst="ellipse">
            <a:avLst/>
          </a:prstGeom>
          <a:solidFill>
            <a:srgbClr val="FFFFFF">
              <a:alpha val="30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6665976" y="4370832"/>
            <a:ext cx="91440" cy="91440"/>
          </a:xfrm>
          <a:prstGeom prst="ellipse">
            <a:avLst/>
          </a:prstGeom>
          <a:solidFill>
            <a:srgbClr val="FFFFFF">
              <a:alpha val="30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7050024" y="4370832"/>
            <a:ext cx="91440" cy="91440"/>
          </a:xfrm>
          <a:prstGeom prst="ellipse">
            <a:avLst/>
          </a:prstGeom>
          <a:solidFill>
            <a:srgbClr val="FFFFFF">
              <a:alpha val="30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6172200" y="1188720"/>
            <a:ext cx="868680" cy="1325880"/>
          </a:xfrm>
          <a:prstGeom prst="ellipse">
            <a:avLst/>
          </a:prstGeom>
          <a:solidFill>
            <a:srgbClr val="FFFFFF">
              <a:alpha val="15000"/>
            </a:srgbClr>
          </a:solidFill>
          <a:ln w="19050">
            <a:solidFill>
              <a:srgbClr val="FFFFFF">
                <a:alpha val="42000"/>
              </a:srgbClr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6327648" y="1353312"/>
            <a:ext cx="530352" cy="960120"/>
          </a:xfrm>
          <a:prstGeom prst="ellipse">
            <a:avLst/>
          </a:prstGeom>
          <a:solidFill>
            <a:srgbClr val="0F2347"/>
          </a:solidFill>
          <a:ln w="12700">
            <a:solidFill>
              <a:srgbClr val="0F2347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7178040" y="1188720"/>
            <a:ext cx="868680" cy="1325880"/>
          </a:xfrm>
          <a:prstGeom prst="ellipse">
            <a:avLst/>
          </a:prstGeom>
          <a:solidFill>
            <a:srgbClr val="FFFFFF">
              <a:alpha val="15000"/>
            </a:srgbClr>
          </a:solidFill>
          <a:ln w="19050">
            <a:solidFill>
              <a:srgbClr val="FFFFFF">
                <a:alpha val="42000"/>
              </a:srgbClr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7333488" y="1353312"/>
            <a:ext cx="530352" cy="960120"/>
          </a:xfrm>
          <a:prstGeom prst="ellipse">
            <a:avLst/>
          </a:prstGeom>
          <a:solidFill>
            <a:srgbClr val="0F2347"/>
          </a:solidFill>
          <a:ln w="12700">
            <a:solidFill>
              <a:srgbClr val="0F2347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411480" y="475488"/>
            <a:ext cx="5120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kern="0" spc="200" dirty="0">
                <a:solidFill>
                  <a:srgbClr val="94A3B8"/>
                </a:solidFill>
              </a:rPr>
              <a:t>CANCEROGREFFE • Bordeaux 2026</a:t>
            </a:r>
            <a:endParaRPr lang="en-US" sz="850" dirty="0"/>
          </a:p>
        </p:txBody>
      </p:sp>
      <p:sp>
        <p:nvSpPr>
          <p:cNvPr id="34" name="Text 32"/>
          <p:cNvSpPr/>
          <p:nvPr/>
        </p:nvSpPr>
        <p:spPr>
          <a:xfrm>
            <a:off x="384048" y="841248"/>
            <a:ext cx="5212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600" b="1" dirty="0">
                <a:solidFill>
                  <a:srgbClr val="FFFFFF"/>
                </a:solidFill>
              </a:rPr>
              <a:t>Cancer du Rein</a:t>
            </a:r>
            <a:endParaRPr lang="en-US" sz="4600" dirty="0"/>
          </a:p>
        </p:txBody>
      </p:sp>
      <p:sp>
        <p:nvSpPr>
          <p:cNvPr id="35" name="Text 33"/>
          <p:cNvSpPr/>
          <p:nvPr/>
        </p:nvSpPr>
        <p:spPr>
          <a:xfrm>
            <a:off x="384048" y="1691640"/>
            <a:ext cx="5212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600" b="1" dirty="0">
                <a:solidFill>
                  <a:srgbClr val="93C5FD"/>
                </a:solidFill>
              </a:rPr>
              <a:t>sur Greffon Rénal</a:t>
            </a:r>
            <a:endParaRPr lang="en-US" sz="4600" dirty="0"/>
          </a:p>
        </p:txBody>
      </p:sp>
      <p:sp>
        <p:nvSpPr>
          <p:cNvPr id="36" name="Shape 34"/>
          <p:cNvSpPr/>
          <p:nvPr/>
        </p:nvSpPr>
        <p:spPr>
          <a:xfrm>
            <a:off x="384048" y="2697480"/>
            <a:ext cx="1371600" cy="50292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429768" y="2845756"/>
            <a:ext cx="5120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Dr ALEZRA ERIC : </a:t>
            </a:r>
            <a:r>
              <a:rPr lang="en-US" sz="1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Chirurgie</a:t>
            </a:r>
            <a:r>
              <a: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Urologique</a:t>
            </a:r>
            <a:r>
              <a: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et transplantation </a:t>
            </a:r>
            <a:r>
              <a:rPr lang="en-US" sz="14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rénale</a:t>
            </a:r>
            <a:endParaRPr lang="en-US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Nouvelle identité visuelle pour le CHU - Bordeaux Neurocampus">
            <a:extLst>
              <a:ext uri="{FF2B5EF4-FFF2-40B4-BE49-F238E27FC236}">
                <a16:creationId xmlns:a16="http://schemas.microsoft.com/office/drawing/2014/main" id="{3A04C22B-9A33-ECA6-35B2-950BA24CA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321" y="3745185"/>
            <a:ext cx="1714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4592" y="0"/>
            <a:ext cx="8979408" cy="6858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08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320040" y="0"/>
            <a:ext cx="7909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FFFFFF"/>
                </a:solidFill>
              </a:rPr>
              <a:t>Ablathermie sur Greffon Rénal</a:t>
            </a:r>
            <a:endParaRPr lang="en-US" sz="2100" dirty="0"/>
          </a:p>
        </p:txBody>
      </p:sp>
      <p:sp>
        <p:nvSpPr>
          <p:cNvPr id="7" name="Shape 5"/>
          <p:cNvSpPr/>
          <p:nvPr/>
        </p:nvSpPr>
        <p:spPr>
          <a:xfrm>
            <a:off x="164592" y="685800"/>
            <a:ext cx="8979408" cy="310896"/>
          </a:xfrm>
          <a:prstGeom prst="rect">
            <a:avLst/>
          </a:prstGeom>
          <a:solidFill>
            <a:srgbClr val="DBEAFE"/>
          </a:solidFill>
          <a:ln w="12700">
            <a:solidFill>
              <a:srgbClr val="DBEAF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20040" y="685800"/>
            <a:ext cx="87782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1A3A6B"/>
                </a:solidFill>
              </a:rPr>
              <a:t>Radiofréquence et cryoablation — Techniques, résultats et références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164592" y="4974336"/>
            <a:ext cx="8979408" cy="169164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20040" y="4974336"/>
            <a:ext cx="8686800" cy="16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</a:rPr>
              <a:t>Cancer du Rein sur Greffon Rénal</a:t>
            </a:r>
            <a:endParaRPr lang="en-US" sz="800" dirty="0"/>
          </a:p>
        </p:txBody>
      </p:sp>
      <p:sp>
        <p:nvSpPr>
          <p:cNvPr id="11" name="Shape 9"/>
          <p:cNvSpPr/>
          <p:nvPr/>
        </p:nvSpPr>
        <p:spPr>
          <a:xfrm>
            <a:off x="320040" y="1051560"/>
            <a:ext cx="8659368" cy="384048"/>
          </a:xfrm>
          <a:prstGeom prst="rect">
            <a:avLst/>
          </a:prstGeom>
          <a:solidFill>
            <a:srgbClr val="DBEAFE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38912" y="1051560"/>
            <a:ext cx="8430768" cy="3749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1A3A6B"/>
                </a:solidFill>
              </a:rPr>
              <a:t>Indications préférentielles sur greffon : tumeur T1a ≤ 3 cm, exophytique, à distance de la voie excrétrice (&gt; 1 cm) — patient fragile ou à haut risque chirurgical — greffon unique fonctionnel</a:t>
            </a:r>
            <a:endParaRPr lang="en-US" sz="950" dirty="0"/>
          </a:p>
        </p:txBody>
      </p:sp>
      <p:sp>
        <p:nvSpPr>
          <p:cNvPr id="13" name="Shape 11"/>
          <p:cNvSpPr/>
          <p:nvPr/>
        </p:nvSpPr>
        <p:spPr>
          <a:xfrm>
            <a:off x="320040" y="1508760"/>
            <a:ext cx="4133088" cy="2450592"/>
          </a:xfrm>
          <a:prstGeom prst="rect">
            <a:avLst/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320040" y="1508760"/>
            <a:ext cx="4133088" cy="329184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11480" y="1508760"/>
            <a:ext cx="399592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</a:rPr>
              <a:t>Radiofréquence (RF)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320040" y="1883664"/>
            <a:ext cx="4133088" cy="32918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11480" y="1883664"/>
            <a:ext cx="11430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2563EB"/>
                </a:solidFill>
              </a:rPr>
              <a:t>Mécanisme</a:t>
            </a:r>
            <a:endParaRPr lang="en-US" sz="950" dirty="0"/>
          </a:p>
        </p:txBody>
      </p:sp>
      <p:sp>
        <p:nvSpPr>
          <p:cNvPr id="18" name="Text 16"/>
          <p:cNvSpPr/>
          <p:nvPr/>
        </p:nvSpPr>
        <p:spPr>
          <a:xfrm>
            <a:off x="1600200" y="1883664"/>
            <a:ext cx="276148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93B"/>
                </a:solidFill>
              </a:rPr>
              <a:t>Chaleur par courant alternatif (60–100°C)</a:t>
            </a:r>
            <a:endParaRPr lang="en-US" sz="950" dirty="0"/>
          </a:p>
        </p:txBody>
      </p:sp>
      <p:sp>
        <p:nvSpPr>
          <p:cNvPr id="19" name="Shape 17"/>
          <p:cNvSpPr/>
          <p:nvPr/>
        </p:nvSpPr>
        <p:spPr>
          <a:xfrm>
            <a:off x="320040" y="2221992"/>
            <a:ext cx="4133088" cy="329184"/>
          </a:xfrm>
          <a:prstGeom prst="rect">
            <a:avLst/>
          </a:prstGeom>
          <a:solidFill>
            <a:srgbClr val="EFF6FF"/>
          </a:solidFill>
          <a:ln w="12700">
            <a:solidFill>
              <a:srgbClr val="EFF6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411480" y="2221992"/>
            <a:ext cx="11430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2563EB"/>
                </a:solidFill>
              </a:rPr>
              <a:t>Durée</a:t>
            </a:r>
            <a:endParaRPr lang="en-US" sz="950" dirty="0"/>
          </a:p>
        </p:txBody>
      </p:sp>
      <p:sp>
        <p:nvSpPr>
          <p:cNvPr id="21" name="Text 19"/>
          <p:cNvSpPr/>
          <p:nvPr/>
        </p:nvSpPr>
        <p:spPr>
          <a:xfrm>
            <a:off x="1600200" y="2221992"/>
            <a:ext cx="276148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93B"/>
                </a:solidFill>
              </a:rPr>
              <a:t>12–18 min par cycle</a:t>
            </a:r>
            <a:endParaRPr lang="en-US" sz="950" dirty="0"/>
          </a:p>
        </p:txBody>
      </p:sp>
      <p:sp>
        <p:nvSpPr>
          <p:cNvPr id="22" name="Shape 20"/>
          <p:cNvSpPr/>
          <p:nvPr/>
        </p:nvSpPr>
        <p:spPr>
          <a:xfrm>
            <a:off x="320040" y="2560320"/>
            <a:ext cx="4133088" cy="32918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411480" y="2560320"/>
            <a:ext cx="11430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2563EB"/>
                </a:solidFill>
              </a:rPr>
              <a:t>Guidage</a:t>
            </a:r>
            <a:endParaRPr lang="en-US" sz="950" dirty="0"/>
          </a:p>
        </p:txBody>
      </p:sp>
      <p:sp>
        <p:nvSpPr>
          <p:cNvPr id="24" name="Text 22"/>
          <p:cNvSpPr/>
          <p:nvPr/>
        </p:nvSpPr>
        <p:spPr>
          <a:xfrm>
            <a:off x="1600200" y="2560320"/>
            <a:ext cx="276148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93B"/>
                </a:solidFill>
              </a:rPr>
              <a:t>Échographie ou TDM temps réel</a:t>
            </a:r>
            <a:endParaRPr lang="en-US" sz="950" dirty="0"/>
          </a:p>
        </p:txBody>
      </p:sp>
      <p:sp>
        <p:nvSpPr>
          <p:cNvPr id="25" name="Shape 23"/>
          <p:cNvSpPr/>
          <p:nvPr/>
        </p:nvSpPr>
        <p:spPr>
          <a:xfrm>
            <a:off x="320040" y="2898648"/>
            <a:ext cx="4133088" cy="329184"/>
          </a:xfrm>
          <a:prstGeom prst="rect">
            <a:avLst/>
          </a:prstGeom>
          <a:solidFill>
            <a:srgbClr val="EFF6FF"/>
          </a:solidFill>
          <a:ln w="12700">
            <a:solidFill>
              <a:srgbClr val="EFF6FF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411480" y="2898648"/>
            <a:ext cx="11430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2563EB"/>
                </a:solidFill>
              </a:rPr>
              <a:t>Aiguille</a:t>
            </a:r>
            <a:endParaRPr lang="en-US" sz="950" dirty="0"/>
          </a:p>
        </p:txBody>
      </p:sp>
      <p:sp>
        <p:nvSpPr>
          <p:cNvPr id="27" name="Text 25"/>
          <p:cNvSpPr/>
          <p:nvPr/>
        </p:nvSpPr>
        <p:spPr>
          <a:xfrm>
            <a:off x="1600200" y="2898648"/>
            <a:ext cx="276148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93B"/>
                </a:solidFill>
              </a:rPr>
              <a:t>Électrode monopolaire ou bipolaire</a:t>
            </a:r>
            <a:endParaRPr lang="en-US" sz="950" dirty="0"/>
          </a:p>
        </p:txBody>
      </p:sp>
      <p:sp>
        <p:nvSpPr>
          <p:cNvPr id="28" name="Shape 26"/>
          <p:cNvSpPr/>
          <p:nvPr/>
        </p:nvSpPr>
        <p:spPr>
          <a:xfrm>
            <a:off x="320040" y="3236976"/>
            <a:ext cx="4133088" cy="32918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411480" y="3236976"/>
            <a:ext cx="11430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2563EB"/>
                </a:solidFill>
              </a:rPr>
              <a:t>Avantage</a:t>
            </a:r>
            <a:endParaRPr lang="en-US" sz="950" dirty="0"/>
          </a:p>
        </p:txBody>
      </p:sp>
      <p:sp>
        <p:nvSpPr>
          <p:cNvPr id="30" name="Text 28"/>
          <p:cNvSpPr/>
          <p:nvPr/>
        </p:nvSpPr>
        <p:spPr>
          <a:xfrm>
            <a:off x="1600200" y="3236976"/>
            <a:ext cx="276148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93B"/>
                </a:solidFill>
              </a:rPr>
              <a:t>Rapide, faible coût, large disponibilité</a:t>
            </a:r>
            <a:endParaRPr lang="en-US" sz="950" dirty="0"/>
          </a:p>
        </p:txBody>
      </p:sp>
      <p:sp>
        <p:nvSpPr>
          <p:cNvPr id="31" name="Shape 29"/>
          <p:cNvSpPr/>
          <p:nvPr/>
        </p:nvSpPr>
        <p:spPr>
          <a:xfrm>
            <a:off x="320040" y="3575304"/>
            <a:ext cx="4133088" cy="329184"/>
          </a:xfrm>
          <a:prstGeom prst="rect">
            <a:avLst/>
          </a:prstGeom>
          <a:solidFill>
            <a:srgbClr val="EFF6FF"/>
          </a:solidFill>
          <a:ln w="12700">
            <a:solidFill>
              <a:srgbClr val="EFF6FF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411480" y="3575304"/>
            <a:ext cx="11430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2563EB"/>
                </a:solidFill>
              </a:rPr>
              <a:t>Limite</a:t>
            </a:r>
            <a:endParaRPr lang="en-US" sz="950" dirty="0"/>
          </a:p>
        </p:txBody>
      </p:sp>
      <p:sp>
        <p:nvSpPr>
          <p:cNvPr id="33" name="Text 31"/>
          <p:cNvSpPr/>
          <p:nvPr/>
        </p:nvSpPr>
        <p:spPr>
          <a:xfrm>
            <a:off x="1600200" y="3575304"/>
            <a:ext cx="276148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93B"/>
                </a:solidFill>
              </a:rPr>
              <a:t>Moins performante si &gt; 3 cm, contre-ind. voie excrétrice</a:t>
            </a:r>
            <a:endParaRPr lang="en-US" sz="950" dirty="0"/>
          </a:p>
        </p:txBody>
      </p:sp>
      <p:sp>
        <p:nvSpPr>
          <p:cNvPr id="34" name="Shape 32"/>
          <p:cNvSpPr/>
          <p:nvPr/>
        </p:nvSpPr>
        <p:spPr>
          <a:xfrm>
            <a:off x="320040" y="3858768"/>
            <a:ext cx="4133088" cy="621792"/>
          </a:xfrm>
          <a:prstGeom prst="rect">
            <a:avLst/>
          </a:prstGeom>
          <a:solidFill>
            <a:srgbClr val="2563EB">
              <a:alpha val="12000"/>
            </a:srgbClr>
          </a:solidFill>
          <a:ln w="12700">
            <a:solidFill>
              <a:srgbClr val="2563EB">
                <a:alpha val="40000"/>
              </a:srgbClr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411480" y="3858768"/>
            <a:ext cx="39959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2563EB"/>
                </a:solidFill>
              </a:rPr>
              <a:t>Résultats [1,2]</a:t>
            </a:r>
            <a:endParaRPr lang="en-US" sz="950" dirty="0"/>
          </a:p>
        </p:txBody>
      </p:sp>
      <p:sp>
        <p:nvSpPr>
          <p:cNvPr id="36" name="Text 34"/>
          <p:cNvSpPr/>
          <p:nvPr/>
        </p:nvSpPr>
        <p:spPr>
          <a:xfrm>
            <a:off x="411480" y="4059936"/>
            <a:ext cx="3995928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</a:rPr>
              <a:t>Succès primaire : 87–93%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</a:rPr>
              <a:t>Récidive locale : 5–10% à 3 ans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</a:rPr>
              <a:t>Complication principale : hématurie, hématome péri-greffon</a:t>
            </a:r>
            <a:endParaRPr lang="en-US" sz="900" dirty="0"/>
          </a:p>
        </p:txBody>
      </p:sp>
      <p:sp>
        <p:nvSpPr>
          <p:cNvPr id="37" name="Shape 35"/>
          <p:cNvSpPr/>
          <p:nvPr/>
        </p:nvSpPr>
        <p:spPr>
          <a:xfrm>
            <a:off x="4663440" y="1508760"/>
            <a:ext cx="4133088" cy="2450592"/>
          </a:xfrm>
          <a:prstGeom prst="rect">
            <a:avLst/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38" name="Shape 36"/>
          <p:cNvSpPr/>
          <p:nvPr/>
        </p:nvSpPr>
        <p:spPr>
          <a:xfrm>
            <a:off x="4663440" y="1508760"/>
            <a:ext cx="4133088" cy="329184"/>
          </a:xfrm>
          <a:prstGeom prst="rect">
            <a:avLst/>
          </a:prstGeom>
          <a:solidFill>
            <a:srgbClr val="0D9488"/>
          </a:solidFill>
          <a:ln w="12700">
            <a:solidFill>
              <a:srgbClr val="0D9488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4754880" y="1508760"/>
            <a:ext cx="399592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</a:rPr>
              <a:t>Cryoablation</a:t>
            </a:r>
            <a:endParaRPr lang="en-US" sz="1200" dirty="0"/>
          </a:p>
        </p:txBody>
      </p:sp>
      <p:sp>
        <p:nvSpPr>
          <p:cNvPr id="40" name="Shape 38"/>
          <p:cNvSpPr/>
          <p:nvPr/>
        </p:nvSpPr>
        <p:spPr>
          <a:xfrm>
            <a:off x="4663440" y="1883664"/>
            <a:ext cx="4133088" cy="32918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4754880" y="1883664"/>
            <a:ext cx="11430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0D9488"/>
                </a:solidFill>
              </a:rPr>
              <a:t>Mécanisme</a:t>
            </a:r>
            <a:endParaRPr lang="en-US" sz="950" dirty="0"/>
          </a:p>
        </p:txBody>
      </p:sp>
      <p:sp>
        <p:nvSpPr>
          <p:cNvPr id="42" name="Text 40"/>
          <p:cNvSpPr/>
          <p:nvPr/>
        </p:nvSpPr>
        <p:spPr>
          <a:xfrm>
            <a:off x="5943600" y="1883664"/>
            <a:ext cx="276148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93B"/>
                </a:solidFill>
              </a:rPr>
              <a:t>Cycles gel/dégel (−40°C) — cristaux intra-cel.</a:t>
            </a:r>
            <a:endParaRPr lang="en-US" sz="950" dirty="0"/>
          </a:p>
        </p:txBody>
      </p:sp>
      <p:sp>
        <p:nvSpPr>
          <p:cNvPr id="43" name="Shape 41"/>
          <p:cNvSpPr/>
          <p:nvPr/>
        </p:nvSpPr>
        <p:spPr>
          <a:xfrm>
            <a:off x="4663440" y="2221992"/>
            <a:ext cx="4133088" cy="329184"/>
          </a:xfrm>
          <a:prstGeom prst="rect">
            <a:avLst/>
          </a:prstGeom>
          <a:solidFill>
            <a:srgbClr val="EFF6FF"/>
          </a:solidFill>
          <a:ln w="12700">
            <a:solidFill>
              <a:srgbClr val="EFF6FF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4754880" y="2221992"/>
            <a:ext cx="11430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0D9488"/>
                </a:solidFill>
              </a:rPr>
              <a:t>Durée</a:t>
            </a:r>
            <a:endParaRPr lang="en-US" sz="950" dirty="0"/>
          </a:p>
        </p:txBody>
      </p:sp>
      <p:sp>
        <p:nvSpPr>
          <p:cNvPr id="45" name="Text 43"/>
          <p:cNvSpPr/>
          <p:nvPr/>
        </p:nvSpPr>
        <p:spPr>
          <a:xfrm>
            <a:off x="5943600" y="2221992"/>
            <a:ext cx="276148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93B"/>
                </a:solidFill>
              </a:rPr>
              <a:t>20–30 min (2 cycles de gel)</a:t>
            </a:r>
            <a:endParaRPr lang="en-US" sz="950" dirty="0"/>
          </a:p>
        </p:txBody>
      </p:sp>
      <p:sp>
        <p:nvSpPr>
          <p:cNvPr id="46" name="Shape 44"/>
          <p:cNvSpPr/>
          <p:nvPr/>
        </p:nvSpPr>
        <p:spPr>
          <a:xfrm>
            <a:off x="4663440" y="2560320"/>
            <a:ext cx="4133088" cy="32918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4754880" y="2560320"/>
            <a:ext cx="11430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0D9488"/>
                </a:solidFill>
              </a:rPr>
              <a:t>Guidage</a:t>
            </a:r>
            <a:endParaRPr lang="en-US" sz="950" dirty="0"/>
          </a:p>
        </p:txBody>
      </p:sp>
      <p:sp>
        <p:nvSpPr>
          <p:cNvPr id="48" name="Text 46"/>
          <p:cNvSpPr/>
          <p:nvPr/>
        </p:nvSpPr>
        <p:spPr>
          <a:xfrm>
            <a:off x="5943600" y="2560320"/>
            <a:ext cx="276148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93B"/>
                </a:solidFill>
              </a:rPr>
              <a:t>TDM — visualisation boule de glace</a:t>
            </a:r>
            <a:endParaRPr lang="en-US" sz="950" dirty="0"/>
          </a:p>
        </p:txBody>
      </p:sp>
      <p:sp>
        <p:nvSpPr>
          <p:cNvPr id="49" name="Shape 47"/>
          <p:cNvSpPr/>
          <p:nvPr/>
        </p:nvSpPr>
        <p:spPr>
          <a:xfrm>
            <a:off x="4663440" y="2898648"/>
            <a:ext cx="4133088" cy="329184"/>
          </a:xfrm>
          <a:prstGeom prst="rect">
            <a:avLst/>
          </a:prstGeom>
          <a:solidFill>
            <a:srgbClr val="EFF6FF"/>
          </a:solidFill>
          <a:ln w="12700">
            <a:solidFill>
              <a:srgbClr val="EFF6FF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4754880" y="2898648"/>
            <a:ext cx="11430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0D9488"/>
                </a:solidFill>
              </a:rPr>
              <a:t>Aiguille</a:t>
            </a:r>
            <a:endParaRPr lang="en-US" sz="950" dirty="0"/>
          </a:p>
        </p:txBody>
      </p:sp>
      <p:sp>
        <p:nvSpPr>
          <p:cNvPr id="51" name="Text 49"/>
          <p:cNvSpPr/>
          <p:nvPr/>
        </p:nvSpPr>
        <p:spPr>
          <a:xfrm>
            <a:off x="5943600" y="2898648"/>
            <a:ext cx="276148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93B"/>
                </a:solidFill>
              </a:rPr>
              <a:t>Cryosondes multiples (1–3 mm)</a:t>
            </a:r>
            <a:endParaRPr lang="en-US" sz="950" dirty="0"/>
          </a:p>
        </p:txBody>
      </p:sp>
      <p:sp>
        <p:nvSpPr>
          <p:cNvPr id="52" name="Shape 50"/>
          <p:cNvSpPr/>
          <p:nvPr/>
        </p:nvSpPr>
        <p:spPr>
          <a:xfrm>
            <a:off x="4663440" y="3236976"/>
            <a:ext cx="4133088" cy="32918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4754880" y="3236976"/>
            <a:ext cx="11430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0D9488"/>
                </a:solidFill>
              </a:rPr>
              <a:t>Avantage</a:t>
            </a:r>
            <a:endParaRPr lang="en-US" sz="950" dirty="0"/>
          </a:p>
        </p:txBody>
      </p:sp>
      <p:sp>
        <p:nvSpPr>
          <p:cNvPr id="54" name="Text 52"/>
          <p:cNvSpPr/>
          <p:nvPr/>
        </p:nvSpPr>
        <p:spPr>
          <a:xfrm>
            <a:off x="5943600" y="3236976"/>
            <a:ext cx="276148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93B"/>
                </a:solidFill>
              </a:rPr>
              <a:t>Meilleur contrôle marges, tumeurs hilaires</a:t>
            </a:r>
            <a:endParaRPr lang="en-US" sz="950" dirty="0"/>
          </a:p>
        </p:txBody>
      </p:sp>
      <p:sp>
        <p:nvSpPr>
          <p:cNvPr id="55" name="Shape 53"/>
          <p:cNvSpPr/>
          <p:nvPr/>
        </p:nvSpPr>
        <p:spPr>
          <a:xfrm>
            <a:off x="4663440" y="3575304"/>
            <a:ext cx="4133088" cy="329184"/>
          </a:xfrm>
          <a:prstGeom prst="rect">
            <a:avLst/>
          </a:prstGeom>
          <a:solidFill>
            <a:srgbClr val="EFF6FF"/>
          </a:solidFill>
          <a:ln w="12700">
            <a:solidFill>
              <a:srgbClr val="EFF6FF"/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4754880" y="3575304"/>
            <a:ext cx="114300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0D9488"/>
                </a:solidFill>
              </a:rPr>
              <a:t>Limite</a:t>
            </a:r>
            <a:endParaRPr lang="en-US" sz="950" dirty="0"/>
          </a:p>
        </p:txBody>
      </p:sp>
      <p:sp>
        <p:nvSpPr>
          <p:cNvPr id="57" name="Text 55"/>
          <p:cNvSpPr/>
          <p:nvPr/>
        </p:nvSpPr>
        <p:spPr>
          <a:xfrm>
            <a:off x="5943600" y="3575304"/>
            <a:ext cx="276148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93B"/>
                </a:solidFill>
              </a:rPr>
              <a:t>Coût élevé, durée plus longue</a:t>
            </a:r>
            <a:endParaRPr lang="en-US" sz="950" dirty="0"/>
          </a:p>
        </p:txBody>
      </p:sp>
      <p:sp>
        <p:nvSpPr>
          <p:cNvPr id="58" name="Shape 56"/>
          <p:cNvSpPr/>
          <p:nvPr/>
        </p:nvSpPr>
        <p:spPr>
          <a:xfrm>
            <a:off x="4663440" y="3858768"/>
            <a:ext cx="4133088" cy="621792"/>
          </a:xfrm>
          <a:prstGeom prst="rect">
            <a:avLst/>
          </a:prstGeom>
          <a:solidFill>
            <a:srgbClr val="0D9488">
              <a:alpha val="12000"/>
            </a:srgbClr>
          </a:solidFill>
          <a:ln w="12700">
            <a:solidFill>
              <a:srgbClr val="0D9488">
                <a:alpha val="40000"/>
              </a:srgbClr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4754880" y="3858768"/>
            <a:ext cx="39959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0D9488"/>
                </a:solidFill>
              </a:rPr>
              <a:t>Résultats [2,3]</a:t>
            </a:r>
            <a:endParaRPr lang="en-US" sz="950" dirty="0"/>
          </a:p>
        </p:txBody>
      </p:sp>
      <p:sp>
        <p:nvSpPr>
          <p:cNvPr id="60" name="Text 58"/>
          <p:cNvSpPr/>
          <p:nvPr/>
        </p:nvSpPr>
        <p:spPr>
          <a:xfrm>
            <a:off x="4754880" y="4059936"/>
            <a:ext cx="3995928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</a:rPr>
              <a:t>Succès primaire : 88–95%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</a:rPr>
              <a:t>Récidive locale : 8–14% à 3 ans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</a:rPr>
              <a:t>Complication principale : hématome, </a:t>
            </a:r>
            <a:r>
              <a:rPr lang="en-US" sz="900" dirty="0" err="1">
                <a:solidFill>
                  <a:srgbClr val="1E293B"/>
                </a:solidFill>
              </a:rPr>
              <a:t>fistule</a:t>
            </a:r>
            <a:r>
              <a:rPr lang="en-US" sz="900" dirty="0">
                <a:solidFill>
                  <a:srgbClr val="1E293B"/>
                </a:solidFill>
              </a:rPr>
              <a:t> </a:t>
            </a:r>
            <a:r>
              <a:rPr lang="en-US" sz="900" dirty="0" err="1">
                <a:solidFill>
                  <a:srgbClr val="1E293B"/>
                </a:solidFill>
              </a:rPr>
              <a:t>urinaire</a:t>
            </a:r>
            <a:endParaRPr lang="en-US" sz="900" dirty="0"/>
          </a:p>
        </p:txBody>
      </p:sp>
      <p:sp>
        <p:nvSpPr>
          <p:cNvPr id="61" name="Shape 59"/>
          <p:cNvSpPr/>
          <p:nvPr/>
        </p:nvSpPr>
        <p:spPr>
          <a:xfrm>
            <a:off x="320040" y="4535424"/>
            <a:ext cx="8659368" cy="256032"/>
          </a:xfrm>
          <a:prstGeom prst="rect">
            <a:avLst/>
          </a:prstGeom>
          <a:solidFill>
            <a:srgbClr val="DBEAFE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62" name="Text 60"/>
          <p:cNvSpPr/>
          <p:nvPr/>
        </p:nvSpPr>
        <p:spPr>
          <a:xfrm>
            <a:off x="411480" y="4535424"/>
            <a:ext cx="84307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A3A6B"/>
                </a:solidFill>
              </a:rPr>
              <a:t>Suivi post-ablation : IRM à 1 mois  •  IRM à 3 mois (succès = absence de rehaussement)  •  IRM/TDM à 6 mois  •  Annuel jusqu'à 3 ans</a:t>
            </a:r>
            <a:endParaRPr lang="en-US" sz="900" dirty="0"/>
          </a:p>
        </p:txBody>
      </p:sp>
      <p:sp>
        <p:nvSpPr>
          <p:cNvPr id="63" name="Shape 61"/>
          <p:cNvSpPr/>
          <p:nvPr/>
        </p:nvSpPr>
        <p:spPr>
          <a:xfrm>
            <a:off x="320040" y="4818888"/>
            <a:ext cx="8659368" cy="502920"/>
          </a:xfrm>
          <a:prstGeom prst="rect">
            <a:avLst/>
          </a:prstGeom>
          <a:solidFill>
            <a:srgbClr val="F1F5F9"/>
          </a:solidFill>
          <a:ln w="12700">
            <a:solidFill>
              <a:srgbClr val="CBD5E1"/>
            </a:solidFill>
            <a:prstDash val="solid"/>
          </a:ln>
        </p:spPr>
      </p:sp>
      <p:sp>
        <p:nvSpPr>
          <p:cNvPr id="64" name="Text 62"/>
          <p:cNvSpPr/>
          <p:nvPr/>
        </p:nvSpPr>
        <p:spPr>
          <a:xfrm>
            <a:off x="384048" y="4818888"/>
            <a:ext cx="8503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dirty="0">
                <a:solidFill>
                  <a:srgbClr val="1A3A6B"/>
                </a:solidFill>
              </a:rPr>
              <a:t>Références</a:t>
            </a:r>
            <a:endParaRPr lang="en-US" sz="800" dirty="0"/>
          </a:p>
        </p:txBody>
      </p:sp>
      <p:sp>
        <p:nvSpPr>
          <p:cNvPr id="65" name="Text 63"/>
          <p:cNvSpPr/>
          <p:nvPr/>
        </p:nvSpPr>
        <p:spPr>
          <a:xfrm>
            <a:off x="384048" y="5001768"/>
            <a:ext cx="8503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750" b="1" dirty="0">
                <a:solidFill>
                  <a:srgbClr val="1A3A6B"/>
                </a:solidFill>
              </a:rPr>
              <a:t>[1] </a:t>
            </a:r>
            <a:r>
              <a:rPr lang="en-US" sz="750" dirty="0">
                <a:solidFill>
                  <a:srgbClr val="64748B"/>
                </a:solidFill>
              </a:rPr>
              <a:t>Atwell TD et al. Percutaneous ablation of renal masses in transplanted kidneys. AJR Am J Roentgenol. 2018;211(3):655–661    </a:t>
            </a:r>
            <a:r>
              <a:rPr lang="en-US" sz="750" b="1" dirty="0">
                <a:solidFill>
                  <a:srgbClr val="1A3A6B"/>
                </a:solidFill>
              </a:rPr>
              <a:t>[2] </a:t>
            </a:r>
            <a:r>
              <a:rPr lang="en-US" sz="750" dirty="0">
                <a:solidFill>
                  <a:srgbClr val="64748B"/>
                </a:solidFill>
              </a:rPr>
              <a:t>Gibbons N et al. RF ablation and cryoablation for RCC in renal transplant recipients: systematic review. BJU Int. 2021;127(3):310–319    </a:t>
            </a:r>
            <a:r>
              <a:rPr lang="en-US" sz="750" b="1" dirty="0">
                <a:solidFill>
                  <a:srgbClr val="1A3A6B"/>
                </a:solidFill>
              </a:rPr>
              <a:t>[3] </a:t>
            </a:r>
            <a:r>
              <a:rPr lang="en-US" sz="750" dirty="0">
                <a:solidFill>
                  <a:srgbClr val="64748B"/>
                </a:solidFill>
              </a:rPr>
              <a:t>Baik J et al. Cryoablation of RCC in transplanted kidneys: single-center experience. J Vasc Interv Radiol. 2020;31(2):241–246</a:t>
            </a:r>
            <a:endParaRPr lang="en-US" sz="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4592" y="0"/>
            <a:ext cx="8979408" cy="6858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09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320040" y="0"/>
            <a:ext cx="7909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FFFFFF"/>
                </a:solidFill>
              </a:rPr>
              <a:t>Chirurgie Partielle sur Greffon Rénal</a:t>
            </a:r>
            <a:endParaRPr lang="en-US" sz="2100" dirty="0"/>
          </a:p>
        </p:txBody>
      </p:sp>
      <p:sp>
        <p:nvSpPr>
          <p:cNvPr id="7" name="Shape 5"/>
          <p:cNvSpPr/>
          <p:nvPr/>
        </p:nvSpPr>
        <p:spPr>
          <a:xfrm>
            <a:off x="164592" y="685800"/>
            <a:ext cx="8979408" cy="310896"/>
          </a:xfrm>
          <a:prstGeom prst="rect">
            <a:avLst/>
          </a:prstGeom>
          <a:solidFill>
            <a:srgbClr val="DBEAFE"/>
          </a:solidFill>
          <a:ln w="12700">
            <a:solidFill>
              <a:srgbClr val="DBEAF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20040" y="685800"/>
            <a:ext cx="87782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1A3A6B"/>
                </a:solidFill>
              </a:rPr>
              <a:t>Néphrectomie partielle — Technique, résultats oncologiques et fonctionnels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164592" y="4974336"/>
            <a:ext cx="8979408" cy="169164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20040" y="4974336"/>
            <a:ext cx="8686800" cy="16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</a:rPr>
              <a:t>Cancer du Rein sur Greffon Rénal</a:t>
            </a:r>
            <a:endParaRPr lang="en-US" sz="800" dirty="0"/>
          </a:p>
        </p:txBody>
      </p:sp>
      <p:sp>
        <p:nvSpPr>
          <p:cNvPr id="11" name="Shape 9"/>
          <p:cNvSpPr/>
          <p:nvPr/>
        </p:nvSpPr>
        <p:spPr>
          <a:xfrm>
            <a:off x="320040" y="1051560"/>
            <a:ext cx="8659368" cy="347472"/>
          </a:xfrm>
          <a:prstGeom prst="rect">
            <a:avLst/>
          </a:prstGeom>
          <a:solidFill>
            <a:srgbClr val="DBEAFE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38912" y="1051560"/>
            <a:ext cx="8430768" cy="338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1A3A6B"/>
                </a:solidFill>
              </a:rPr>
              <a:t>Traitement de référence pour les tumeurs T1a–T1b sur greffon fonctionnel — Objectif : résection R0 en préservant le maximum de parenchyme rénal fonctionnel [1,2]</a:t>
            </a:r>
            <a:endParaRPr lang="en-US" sz="950" dirty="0"/>
          </a:p>
        </p:txBody>
      </p:sp>
      <p:sp>
        <p:nvSpPr>
          <p:cNvPr id="13" name="Shape 11"/>
          <p:cNvSpPr/>
          <p:nvPr/>
        </p:nvSpPr>
        <p:spPr>
          <a:xfrm>
            <a:off x="320040" y="1463040"/>
            <a:ext cx="2834640" cy="2103120"/>
          </a:xfrm>
          <a:prstGeom prst="rect">
            <a:avLst/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320040" y="1463040"/>
            <a:ext cx="2834640" cy="329184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11480" y="1463040"/>
            <a:ext cx="26517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Indications &amp; Voie d'Abord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411480" y="1828800"/>
            <a:ext cx="2651760" cy="17007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T1a ≤ 4 cm : 1ère intention — T1b si accessible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 err="1">
                <a:solidFill>
                  <a:srgbClr val="1E293B"/>
                </a:solidFill>
              </a:rPr>
              <a:t>Greffon</a:t>
            </a:r>
            <a:r>
              <a:rPr lang="en-US" sz="950" b="1" dirty="0">
                <a:solidFill>
                  <a:srgbClr val="1E293B"/>
                </a:solidFill>
              </a:rPr>
              <a:t> avec </a:t>
            </a:r>
            <a:r>
              <a:rPr lang="en-US" sz="950" b="1" dirty="0" err="1">
                <a:solidFill>
                  <a:srgbClr val="1E293B"/>
                </a:solidFill>
              </a:rPr>
              <a:t>fonction</a:t>
            </a:r>
            <a:r>
              <a:rPr lang="en-US" sz="950" b="1" dirty="0">
                <a:solidFill>
                  <a:srgbClr val="1E293B"/>
                </a:solidFill>
              </a:rPr>
              <a:t> </a:t>
            </a:r>
            <a:r>
              <a:rPr lang="en-US" sz="950" b="1" dirty="0" err="1">
                <a:solidFill>
                  <a:srgbClr val="1E293B"/>
                </a:solidFill>
              </a:rPr>
              <a:t>conservée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Reprise cicatrice de transplantation (fosse iliaque)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Laparotomie ou mini-invasif selon anatomie [3]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 err="1">
                <a:solidFill>
                  <a:srgbClr val="1E293B"/>
                </a:solidFill>
              </a:rPr>
              <a:t>Adhérences</a:t>
            </a:r>
            <a:r>
              <a:rPr lang="en-US" sz="950" b="1" dirty="0">
                <a:solidFill>
                  <a:srgbClr val="1E293B"/>
                </a:solidFill>
              </a:rPr>
              <a:t> péri-greffon, absence fascia Gérota</a:t>
            </a:r>
            <a:endParaRPr lang="en-US" sz="950" dirty="0"/>
          </a:p>
        </p:txBody>
      </p:sp>
      <p:sp>
        <p:nvSpPr>
          <p:cNvPr id="17" name="Shape 15"/>
          <p:cNvSpPr/>
          <p:nvPr/>
        </p:nvSpPr>
        <p:spPr>
          <a:xfrm>
            <a:off x="3310128" y="1463040"/>
            <a:ext cx="2971800" cy="2103120"/>
          </a:xfrm>
          <a:prstGeom prst="rect">
            <a:avLst/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3310128" y="1463040"/>
            <a:ext cx="2971800" cy="329184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3401568" y="1463040"/>
            <a:ext cx="27889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Technique Opératoire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3310128" y="1847088"/>
            <a:ext cx="2971800" cy="31089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3310128" y="1847088"/>
            <a:ext cx="329184" cy="310896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3310128" y="1847088"/>
            <a:ext cx="32918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1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3675888" y="1847088"/>
            <a:ext cx="254203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293B"/>
                </a:solidFill>
              </a:rPr>
              <a:t>Exposition du greffon — Dissection des adhérences péri-greffon</a:t>
            </a:r>
            <a:endParaRPr lang="en-US" sz="850" dirty="0"/>
          </a:p>
        </p:txBody>
      </p:sp>
      <p:sp>
        <p:nvSpPr>
          <p:cNvPr id="24" name="Shape 22"/>
          <p:cNvSpPr/>
          <p:nvPr/>
        </p:nvSpPr>
        <p:spPr>
          <a:xfrm>
            <a:off x="3310128" y="2176272"/>
            <a:ext cx="2971800" cy="310896"/>
          </a:xfrm>
          <a:prstGeom prst="rect">
            <a:avLst/>
          </a:prstGeom>
          <a:solidFill>
            <a:srgbClr val="EFF6FF"/>
          </a:solidFill>
          <a:ln w="12700">
            <a:solidFill>
              <a:srgbClr val="EFF6FF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3310128" y="2176272"/>
            <a:ext cx="329184" cy="310896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3310128" y="2176272"/>
            <a:ext cx="32918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2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3675888" y="2176272"/>
            <a:ext cx="254203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293B"/>
                </a:solidFill>
              </a:rPr>
              <a:t>Contrôle vasculaire — Clampage artère iliaque (chaud ou froid)</a:t>
            </a:r>
            <a:endParaRPr lang="en-US" sz="850" dirty="0"/>
          </a:p>
        </p:txBody>
      </p:sp>
      <p:sp>
        <p:nvSpPr>
          <p:cNvPr id="28" name="Shape 26"/>
          <p:cNvSpPr/>
          <p:nvPr/>
        </p:nvSpPr>
        <p:spPr>
          <a:xfrm>
            <a:off x="3310128" y="2505456"/>
            <a:ext cx="2971800" cy="31089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3310128" y="2505456"/>
            <a:ext cx="329184" cy="310896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3310128" y="2505456"/>
            <a:ext cx="32918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3</a:t>
            </a:r>
            <a:endParaRPr lang="en-US" sz="1000" dirty="0"/>
          </a:p>
        </p:txBody>
      </p:sp>
      <p:sp>
        <p:nvSpPr>
          <p:cNvPr id="31" name="Text 29"/>
          <p:cNvSpPr/>
          <p:nvPr/>
        </p:nvSpPr>
        <p:spPr>
          <a:xfrm>
            <a:off x="3675888" y="2505456"/>
            <a:ext cx="254203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293B"/>
                </a:solidFill>
              </a:rPr>
              <a:t>Résection tumorale — Marge ≥ 2 mm — exérèse en bloc sans rupture</a:t>
            </a:r>
            <a:endParaRPr lang="en-US" sz="850" dirty="0"/>
          </a:p>
        </p:txBody>
      </p:sp>
      <p:sp>
        <p:nvSpPr>
          <p:cNvPr id="32" name="Shape 30"/>
          <p:cNvSpPr/>
          <p:nvPr/>
        </p:nvSpPr>
        <p:spPr>
          <a:xfrm>
            <a:off x="3310128" y="2834640"/>
            <a:ext cx="2971800" cy="310896"/>
          </a:xfrm>
          <a:prstGeom prst="rect">
            <a:avLst/>
          </a:prstGeom>
          <a:solidFill>
            <a:srgbClr val="EFF6FF"/>
          </a:solidFill>
          <a:ln w="12700">
            <a:solidFill>
              <a:srgbClr val="EFF6FF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3310128" y="2834640"/>
            <a:ext cx="329184" cy="310896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3310128" y="2834640"/>
            <a:ext cx="32918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4</a:t>
            </a:r>
            <a:endParaRPr lang="en-US" sz="1000" dirty="0"/>
          </a:p>
        </p:txBody>
      </p:sp>
      <p:sp>
        <p:nvSpPr>
          <p:cNvPr id="35" name="Text 33"/>
          <p:cNvSpPr/>
          <p:nvPr/>
        </p:nvSpPr>
        <p:spPr>
          <a:xfrm>
            <a:off x="3675888" y="2834640"/>
            <a:ext cx="254203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293B"/>
                </a:solidFill>
              </a:rPr>
              <a:t>Hémostase / suture — Points résorbables — glue hémostatique</a:t>
            </a:r>
            <a:endParaRPr lang="en-US" sz="850" dirty="0"/>
          </a:p>
        </p:txBody>
      </p:sp>
      <p:sp>
        <p:nvSpPr>
          <p:cNvPr id="36" name="Shape 34"/>
          <p:cNvSpPr/>
          <p:nvPr/>
        </p:nvSpPr>
        <p:spPr>
          <a:xfrm>
            <a:off x="3310128" y="3163824"/>
            <a:ext cx="2971800" cy="31089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3310128" y="3163824"/>
            <a:ext cx="329184" cy="310896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3310128" y="3163824"/>
            <a:ext cx="32918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5</a:t>
            </a:r>
            <a:endParaRPr lang="en-US" sz="1000" dirty="0"/>
          </a:p>
        </p:txBody>
      </p:sp>
      <p:sp>
        <p:nvSpPr>
          <p:cNvPr id="39" name="Text 37"/>
          <p:cNvSpPr/>
          <p:nvPr/>
        </p:nvSpPr>
        <p:spPr>
          <a:xfrm>
            <a:off x="3675888" y="3163824"/>
            <a:ext cx="254203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293B"/>
                </a:solidFill>
              </a:rPr>
              <a:t>Fermeture voie excr. — Vérification étanchéité — drain aspiratif</a:t>
            </a:r>
            <a:endParaRPr lang="en-US" sz="850" dirty="0"/>
          </a:p>
        </p:txBody>
      </p:sp>
      <p:sp>
        <p:nvSpPr>
          <p:cNvPr id="40" name="Shape 38"/>
          <p:cNvSpPr/>
          <p:nvPr/>
        </p:nvSpPr>
        <p:spPr>
          <a:xfrm>
            <a:off x="3310128" y="3493008"/>
            <a:ext cx="2971800" cy="310896"/>
          </a:xfrm>
          <a:prstGeom prst="rect">
            <a:avLst/>
          </a:prstGeom>
          <a:solidFill>
            <a:srgbClr val="EFF6FF"/>
          </a:solidFill>
          <a:ln w="12700">
            <a:solidFill>
              <a:srgbClr val="EFF6FF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3310128" y="3493008"/>
            <a:ext cx="329184" cy="310896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3310128" y="3493008"/>
            <a:ext cx="32918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</a:rPr>
              <a:t>6</a:t>
            </a:r>
            <a:endParaRPr lang="en-US" sz="1000" dirty="0"/>
          </a:p>
        </p:txBody>
      </p:sp>
      <p:sp>
        <p:nvSpPr>
          <p:cNvPr id="43" name="Text 41"/>
          <p:cNvSpPr/>
          <p:nvPr/>
        </p:nvSpPr>
        <p:spPr>
          <a:xfrm>
            <a:off x="3675888" y="3493008"/>
            <a:ext cx="254203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293B"/>
                </a:solidFill>
              </a:rPr>
              <a:t>Reperfusion — Déclampage — Doppler peropératoire</a:t>
            </a:r>
            <a:endParaRPr lang="en-US" sz="850" dirty="0"/>
          </a:p>
        </p:txBody>
      </p:sp>
      <p:sp>
        <p:nvSpPr>
          <p:cNvPr id="44" name="Shape 42"/>
          <p:cNvSpPr/>
          <p:nvPr/>
        </p:nvSpPr>
        <p:spPr>
          <a:xfrm>
            <a:off x="6437376" y="1463040"/>
            <a:ext cx="2542032" cy="2103120"/>
          </a:xfrm>
          <a:prstGeom prst="rect">
            <a:avLst/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45" name="Shape 43"/>
          <p:cNvSpPr/>
          <p:nvPr/>
        </p:nvSpPr>
        <p:spPr>
          <a:xfrm>
            <a:off x="6437376" y="1463040"/>
            <a:ext cx="2542032" cy="329184"/>
          </a:xfrm>
          <a:prstGeom prst="rect">
            <a:avLst/>
          </a:prstGeom>
          <a:solidFill>
            <a:srgbClr val="0D9488"/>
          </a:solidFill>
          <a:ln w="12700">
            <a:solidFill>
              <a:srgbClr val="0D9488"/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6528816" y="1463040"/>
            <a:ext cx="235915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Résultats [1–4]</a:t>
            </a:r>
            <a:endParaRPr lang="en-US" sz="1100" dirty="0"/>
          </a:p>
        </p:txBody>
      </p:sp>
      <p:sp>
        <p:nvSpPr>
          <p:cNvPr id="47" name="Text 45"/>
          <p:cNvSpPr/>
          <p:nvPr/>
        </p:nvSpPr>
        <p:spPr>
          <a:xfrm>
            <a:off x="6528816" y="1847088"/>
            <a:ext cx="153619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293B"/>
                </a:solidFill>
              </a:rPr>
              <a:t>Survie sans récidive à 5 ans</a:t>
            </a:r>
            <a:endParaRPr lang="en-US" sz="850" dirty="0"/>
          </a:p>
        </p:txBody>
      </p:sp>
      <p:sp>
        <p:nvSpPr>
          <p:cNvPr id="48" name="Text 46"/>
          <p:cNvSpPr/>
          <p:nvPr/>
        </p:nvSpPr>
        <p:spPr>
          <a:xfrm>
            <a:off x="8101584" y="1847088"/>
            <a:ext cx="8046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16A34A"/>
                </a:solidFill>
              </a:rPr>
              <a:t>85–92%</a:t>
            </a:r>
            <a:endParaRPr lang="en-US" sz="850" dirty="0"/>
          </a:p>
        </p:txBody>
      </p:sp>
      <p:sp>
        <p:nvSpPr>
          <p:cNvPr id="49" name="Shape 47"/>
          <p:cNvSpPr/>
          <p:nvPr/>
        </p:nvSpPr>
        <p:spPr>
          <a:xfrm>
            <a:off x="6528816" y="2139696"/>
            <a:ext cx="2359152" cy="18288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6528816" y="2176272"/>
            <a:ext cx="153619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293B"/>
                </a:solidFill>
              </a:rPr>
              <a:t>Récidive locale</a:t>
            </a:r>
            <a:endParaRPr lang="en-US" sz="850" dirty="0"/>
          </a:p>
        </p:txBody>
      </p:sp>
      <p:sp>
        <p:nvSpPr>
          <p:cNvPr id="51" name="Text 49"/>
          <p:cNvSpPr/>
          <p:nvPr/>
        </p:nvSpPr>
        <p:spPr>
          <a:xfrm>
            <a:off x="8101584" y="2176272"/>
            <a:ext cx="8046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D97706"/>
                </a:solidFill>
              </a:rPr>
              <a:t>4–8%</a:t>
            </a:r>
            <a:endParaRPr lang="en-US" sz="850" dirty="0"/>
          </a:p>
        </p:txBody>
      </p:sp>
      <p:sp>
        <p:nvSpPr>
          <p:cNvPr id="52" name="Shape 50"/>
          <p:cNvSpPr/>
          <p:nvPr/>
        </p:nvSpPr>
        <p:spPr>
          <a:xfrm>
            <a:off x="6528816" y="2468880"/>
            <a:ext cx="2359152" cy="18288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6528816" y="2505456"/>
            <a:ext cx="153619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293B"/>
                </a:solidFill>
              </a:rPr>
              <a:t>Taux de résection R0</a:t>
            </a:r>
            <a:endParaRPr lang="en-US" sz="850" dirty="0"/>
          </a:p>
        </p:txBody>
      </p:sp>
      <p:sp>
        <p:nvSpPr>
          <p:cNvPr id="54" name="Text 52"/>
          <p:cNvSpPr/>
          <p:nvPr/>
        </p:nvSpPr>
        <p:spPr>
          <a:xfrm>
            <a:off x="8101584" y="2505456"/>
            <a:ext cx="8046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16A34A"/>
                </a:solidFill>
              </a:rPr>
              <a:t>&gt; 95%</a:t>
            </a:r>
            <a:endParaRPr lang="en-US" sz="850" dirty="0"/>
          </a:p>
        </p:txBody>
      </p:sp>
      <p:sp>
        <p:nvSpPr>
          <p:cNvPr id="55" name="Shape 53"/>
          <p:cNvSpPr/>
          <p:nvPr/>
        </p:nvSpPr>
        <p:spPr>
          <a:xfrm>
            <a:off x="6528816" y="2798064"/>
            <a:ext cx="2359152" cy="18288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6528816" y="2834640"/>
            <a:ext cx="153619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293B"/>
                </a:solidFill>
              </a:rPr>
              <a:t>Perte du greffon</a:t>
            </a:r>
            <a:endParaRPr lang="en-US" sz="850" dirty="0"/>
          </a:p>
        </p:txBody>
      </p:sp>
      <p:sp>
        <p:nvSpPr>
          <p:cNvPr id="57" name="Text 55"/>
          <p:cNvSpPr/>
          <p:nvPr/>
        </p:nvSpPr>
        <p:spPr>
          <a:xfrm>
            <a:off x="8101584" y="2834640"/>
            <a:ext cx="8046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16A34A"/>
                </a:solidFill>
              </a:rPr>
              <a:t>&lt; 5%</a:t>
            </a:r>
            <a:endParaRPr lang="en-US" sz="850" dirty="0"/>
          </a:p>
        </p:txBody>
      </p:sp>
      <p:sp>
        <p:nvSpPr>
          <p:cNvPr id="58" name="Shape 56"/>
          <p:cNvSpPr/>
          <p:nvPr/>
        </p:nvSpPr>
        <p:spPr>
          <a:xfrm>
            <a:off x="6528816" y="3127248"/>
            <a:ext cx="2359152" cy="18288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6528816" y="3163824"/>
            <a:ext cx="153619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293B"/>
                </a:solidFill>
              </a:rPr>
              <a:t>Ischémie chaude</a:t>
            </a:r>
            <a:endParaRPr lang="en-US" sz="850" dirty="0"/>
          </a:p>
        </p:txBody>
      </p:sp>
      <p:sp>
        <p:nvSpPr>
          <p:cNvPr id="60" name="Text 58"/>
          <p:cNvSpPr/>
          <p:nvPr/>
        </p:nvSpPr>
        <p:spPr>
          <a:xfrm>
            <a:off x="8101584" y="3163824"/>
            <a:ext cx="8046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2563EB"/>
                </a:solidFill>
              </a:rPr>
              <a:t>&lt; 30 min</a:t>
            </a:r>
            <a:endParaRPr lang="en-US" sz="850" dirty="0"/>
          </a:p>
        </p:txBody>
      </p:sp>
      <p:sp>
        <p:nvSpPr>
          <p:cNvPr id="61" name="Shape 59"/>
          <p:cNvSpPr/>
          <p:nvPr/>
        </p:nvSpPr>
        <p:spPr>
          <a:xfrm>
            <a:off x="6528816" y="3456432"/>
            <a:ext cx="2359152" cy="18288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2" name="Text 60"/>
          <p:cNvSpPr/>
          <p:nvPr/>
        </p:nvSpPr>
        <p:spPr>
          <a:xfrm>
            <a:off x="6528816" y="3493008"/>
            <a:ext cx="153619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293B"/>
                </a:solidFill>
              </a:rPr>
              <a:t>DFG post-op à 1 an</a:t>
            </a:r>
            <a:endParaRPr lang="en-US" sz="850" dirty="0"/>
          </a:p>
        </p:txBody>
      </p:sp>
      <p:sp>
        <p:nvSpPr>
          <p:cNvPr id="63" name="Text 61"/>
          <p:cNvSpPr/>
          <p:nvPr/>
        </p:nvSpPr>
        <p:spPr>
          <a:xfrm>
            <a:off x="8101584" y="3493008"/>
            <a:ext cx="8046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D9488"/>
                </a:solidFill>
              </a:rPr>
              <a:t>Stable [2]</a:t>
            </a:r>
            <a:endParaRPr lang="en-US" sz="850" dirty="0"/>
          </a:p>
        </p:txBody>
      </p:sp>
      <p:sp>
        <p:nvSpPr>
          <p:cNvPr id="64" name="Text 62"/>
          <p:cNvSpPr/>
          <p:nvPr/>
        </p:nvSpPr>
        <p:spPr>
          <a:xfrm>
            <a:off x="320040" y="3822192"/>
            <a:ext cx="4572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A3A6B"/>
                </a:solidFill>
              </a:rPr>
              <a:t>Complications spécifiques au greffon</a:t>
            </a:r>
            <a:endParaRPr lang="en-US" sz="1050" dirty="0"/>
          </a:p>
        </p:txBody>
      </p:sp>
      <p:sp>
        <p:nvSpPr>
          <p:cNvPr id="65" name="Shape 63"/>
          <p:cNvSpPr/>
          <p:nvPr/>
        </p:nvSpPr>
        <p:spPr>
          <a:xfrm>
            <a:off x="320040" y="4041648"/>
            <a:ext cx="2029968" cy="201168"/>
          </a:xfrm>
          <a:prstGeom prst="rect">
            <a:avLst/>
          </a:prstGeom>
          <a:solidFill>
            <a:srgbClr val="D97706"/>
          </a:solidFill>
          <a:ln w="12700">
            <a:solidFill>
              <a:srgbClr val="D97706"/>
            </a:solidFill>
            <a:prstDash val="solid"/>
          </a:ln>
        </p:spPr>
      </p:sp>
      <p:sp>
        <p:nvSpPr>
          <p:cNvPr id="66" name="Text 64"/>
          <p:cNvSpPr/>
          <p:nvPr/>
        </p:nvSpPr>
        <p:spPr>
          <a:xfrm>
            <a:off x="320040" y="4041648"/>
            <a:ext cx="20299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</a:rPr>
              <a:t>Hématurie</a:t>
            </a:r>
            <a:endParaRPr lang="en-US" sz="900" dirty="0"/>
          </a:p>
        </p:txBody>
      </p:sp>
      <p:sp>
        <p:nvSpPr>
          <p:cNvPr id="67" name="Shape 65"/>
          <p:cNvSpPr/>
          <p:nvPr/>
        </p:nvSpPr>
        <p:spPr>
          <a:xfrm>
            <a:off x="320040" y="4242816"/>
            <a:ext cx="2029968" cy="164592"/>
          </a:xfrm>
          <a:prstGeom prst="rect">
            <a:avLst/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</p:spPr>
      </p:sp>
      <p:sp>
        <p:nvSpPr>
          <p:cNvPr id="68" name="Text 66"/>
          <p:cNvSpPr/>
          <p:nvPr/>
        </p:nvSpPr>
        <p:spPr>
          <a:xfrm>
            <a:off x="320040" y="4242816"/>
            <a:ext cx="20299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293B"/>
                </a:solidFill>
              </a:rPr>
              <a:t>5–12% — Doppler</a:t>
            </a:r>
            <a:endParaRPr lang="en-US" sz="850" dirty="0"/>
          </a:p>
        </p:txBody>
      </p:sp>
      <p:sp>
        <p:nvSpPr>
          <p:cNvPr id="69" name="Shape 67"/>
          <p:cNvSpPr/>
          <p:nvPr/>
        </p:nvSpPr>
        <p:spPr>
          <a:xfrm>
            <a:off x="2496312" y="4041648"/>
            <a:ext cx="2029968" cy="201168"/>
          </a:xfrm>
          <a:prstGeom prst="rect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2496312" y="4041648"/>
            <a:ext cx="20299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</a:rPr>
              <a:t>Fistule urinaire</a:t>
            </a:r>
            <a:endParaRPr lang="en-US" sz="900" dirty="0"/>
          </a:p>
        </p:txBody>
      </p:sp>
      <p:sp>
        <p:nvSpPr>
          <p:cNvPr id="71" name="Shape 69"/>
          <p:cNvSpPr/>
          <p:nvPr/>
        </p:nvSpPr>
        <p:spPr>
          <a:xfrm>
            <a:off x="2496312" y="4242816"/>
            <a:ext cx="2029968" cy="164592"/>
          </a:xfrm>
          <a:prstGeom prst="rect">
            <a:avLst/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</p:spPr>
      </p:sp>
      <p:sp>
        <p:nvSpPr>
          <p:cNvPr id="72" name="Text 70"/>
          <p:cNvSpPr/>
          <p:nvPr/>
        </p:nvSpPr>
        <p:spPr>
          <a:xfrm>
            <a:off x="2496312" y="4242816"/>
            <a:ext cx="20299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293B"/>
                </a:solidFill>
              </a:rPr>
              <a:t>2–5% — drain prolongé</a:t>
            </a:r>
            <a:endParaRPr lang="en-US" sz="850" dirty="0"/>
          </a:p>
        </p:txBody>
      </p:sp>
      <p:sp>
        <p:nvSpPr>
          <p:cNvPr id="74" name="Text 72"/>
          <p:cNvSpPr/>
          <p:nvPr/>
        </p:nvSpPr>
        <p:spPr>
          <a:xfrm>
            <a:off x="4672584" y="4041648"/>
            <a:ext cx="20299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</a:rPr>
              <a:t>Rejet aigu</a:t>
            </a:r>
            <a:endParaRPr lang="en-US" sz="900" dirty="0"/>
          </a:p>
        </p:txBody>
      </p:sp>
      <p:sp>
        <p:nvSpPr>
          <p:cNvPr id="77" name="Shape 75"/>
          <p:cNvSpPr/>
          <p:nvPr/>
        </p:nvSpPr>
        <p:spPr>
          <a:xfrm>
            <a:off x="4672584" y="4041648"/>
            <a:ext cx="2029968" cy="201168"/>
          </a:xfrm>
          <a:prstGeom prst="rect">
            <a:avLst/>
          </a:prstGeom>
          <a:solidFill>
            <a:srgbClr val="D97706"/>
          </a:solidFill>
          <a:ln w="12700">
            <a:solidFill>
              <a:srgbClr val="D97706"/>
            </a:solidFill>
            <a:prstDash val="solid"/>
          </a:ln>
        </p:spPr>
      </p:sp>
      <p:sp>
        <p:nvSpPr>
          <p:cNvPr id="78" name="Text 76"/>
          <p:cNvSpPr/>
          <p:nvPr/>
        </p:nvSpPr>
        <p:spPr>
          <a:xfrm>
            <a:off x="4745736" y="4025860"/>
            <a:ext cx="20299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</a:rPr>
              <a:t>Hématome</a:t>
            </a:r>
            <a:endParaRPr lang="en-US" sz="900" dirty="0"/>
          </a:p>
        </p:txBody>
      </p:sp>
      <p:sp>
        <p:nvSpPr>
          <p:cNvPr id="79" name="Shape 77"/>
          <p:cNvSpPr/>
          <p:nvPr/>
        </p:nvSpPr>
        <p:spPr>
          <a:xfrm>
            <a:off x="4672584" y="4256532"/>
            <a:ext cx="2029968" cy="164592"/>
          </a:xfrm>
          <a:prstGeom prst="rect">
            <a:avLst/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fr-FR" dirty="0"/>
          </a:p>
        </p:txBody>
      </p:sp>
      <p:sp>
        <p:nvSpPr>
          <p:cNvPr id="80" name="Text 78"/>
          <p:cNvSpPr/>
          <p:nvPr/>
        </p:nvSpPr>
        <p:spPr>
          <a:xfrm>
            <a:off x="4745736" y="4227028"/>
            <a:ext cx="20299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293B"/>
                </a:solidFill>
              </a:rPr>
              <a:t>3–8% — reprise rare</a:t>
            </a:r>
            <a:endParaRPr lang="en-US" sz="850" dirty="0"/>
          </a:p>
        </p:txBody>
      </p:sp>
      <p:sp>
        <p:nvSpPr>
          <p:cNvPr id="81" name="Shape 79"/>
          <p:cNvSpPr/>
          <p:nvPr/>
        </p:nvSpPr>
        <p:spPr>
          <a:xfrm>
            <a:off x="320040" y="4434840"/>
            <a:ext cx="8659368" cy="512064"/>
          </a:xfrm>
          <a:prstGeom prst="rect">
            <a:avLst/>
          </a:prstGeom>
          <a:solidFill>
            <a:srgbClr val="F1F5F9"/>
          </a:solidFill>
          <a:ln w="12700">
            <a:solidFill>
              <a:srgbClr val="CBD5E1"/>
            </a:solidFill>
            <a:prstDash val="solid"/>
          </a:ln>
        </p:spPr>
      </p:sp>
      <p:sp>
        <p:nvSpPr>
          <p:cNvPr id="82" name="Text 80"/>
          <p:cNvSpPr/>
          <p:nvPr/>
        </p:nvSpPr>
        <p:spPr>
          <a:xfrm>
            <a:off x="384048" y="4443984"/>
            <a:ext cx="8503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1A3A6B"/>
                </a:solidFill>
              </a:rPr>
              <a:t>Références</a:t>
            </a:r>
            <a:endParaRPr lang="en-US" sz="750" dirty="0"/>
          </a:p>
        </p:txBody>
      </p:sp>
      <p:sp>
        <p:nvSpPr>
          <p:cNvPr id="83" name="Text 81"/>
          <p:cNvSpPr/>
          <p:nvPr/>
        </p:nvSpPr>
        <p:spPr>
          <a:xfrm>
            <a:off x="384048" y="4608576"/>
            <a:ext cx="85039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750" b="1" dirty="0">
                <a:solidFill>
                  <a:srgbClr val="1A3A6B"/>
                </a:solidFill>
              </a:rPr>
              <a:t>[1] </a:t>
            </a:r>
            <a:r>
              <a:rPr lang="en-US" sz="750" dirty="0">
                <a:solidFill>
                  <a:srgbClr val="64748B"/>
                </a:solidFill>
              </a:rPr>
              <a:t>Tillou X et al. De novo kidney graft tumors: multicentric retrospective study. Am J Transplant. 2012;12:2066    </a:t>
            </a:r>
            <a:r>
              <a:rPr lang="en-US" sz="750" b="1" dirty="0">
                <a:solidFill>
                  <a:srgbClr val="1A3A6B"/>
                </a:solidFill>
              </a:rPr>
              <a:t>[2] </a:t>
            </a:r>
            <a:r>
              <a:rPr lang="en-US" sz="750" dirty="0">
                <a:solidFill>
                  <a:srgbClr val="64748B"/>
                </a:solidFill>
              </a:rPr>
              <a:t>Pecoraro A et al. Partial nephrectomy in renal transplant recipients. Eur Urol Focus. 2020;6:504    </a:t>
            </a:r>
            <a:endParaRPr lang="en-US" sz="750" dirty="0"/>
          </a:p>
          <a:p>
            <a:pPr marL="0" indent="0">
              <a:buNone/>
            </a:pPr>
            <a:r>
              <a:rPr lang="en-US" sz="750" b="1" dirty="0">
                <a:solidFill>
                  <a:srgbClr val="1A3A6B"/>
                </a:solidFill>
              </a:rPr>
              <a:t>[3] </a:t>
            </a:r>
            <a:r>
              <a:rPr lang="en-US" sz="750" dirty="0">
                <a:solidFill>
                  <a:srgbClr val="64748B"/>
                </a:solidFill>
              </a:rPr>
              <a:t>Simone G et al. Robot-assisted partial nephrectomy for transplant kidney tumors. Eur Urol. 2019;75:874    </a:t>
            </a:r>
            <a:r>
              <a:rPr lang="en-US" sz="750" b="1" dirty="0">
                <a:solidFill>
                  <a:srgbClr val="1A3A6B"/>
                </a:solidFill>
              </a:rPr>
              <a:t>[4] </a:t>
            </a:r>
            <a:r>
              <a:rPr lang="en-US" sz="750" dirty="0">
                <a:solidFill>
                  <a:srgbClr val="64748B"/>
                </a:solidFill>
              </a:rPr>
              <a:t>Neau-Cransac M et al. Cancer urologique post-transplantation rénale. Prog Urol. 2023</a:t>
            </a:r>
            <a:endParaRPr lang="en-US" sz="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4592" y="0"/>
            <a:ext cx="8979408" cy="6858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fr-FR" b="1" dirty="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6" name="Text 4"/>
          <p:cNvSpPr/>
          <p:nvPr/>
        </p:nvSpPr>
        <p:spPr>
          <a:xfrm>
            <a:off x="320040" y="0"/>
            <a:ext cx="7909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2100" b="1" dirty="0">
                <a:solidFill>
                  <a:srgbClr val="FFFFFF"/>
                </a:solidFill>
              </a:rPr>
              <a:t>Cas Clinique : Mr P. 50 ans</a:t>
            </a:r>
          </a:p>
        </p:txBody>
      </p:sp>
      <p:sp>
        <p:nvSpPr>
          <p:cNvPr id="9" name="Shape 7"/>
          <p:cNvSpPr/>
          <p:nvPr/>
        </p:nvSpPr>
        <p:spPr>
          <a:xfrm>
            <a:off x="164592" y="4974336"/>
            <a:ext cx="8979408" cy="169164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20040" y="4974336"/>
            <a:ext cx="8686800" cy="16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800" dirty="0">
                <a:solidFill>
                  <a:srgbClr val="FFFFFF"/>
                </a:solidFill>
              </a:rPr>
              <a:t>Cancer du Rein sur Greffon Rénal</a:t>
            </a:r>
          </a:p>
        </p:txBody>
      </p:sp>
      <p:sp>
        <p:nvSpPr>
          <p:cNvPr id="11" name="Subtitle"/>
          <p:cNvSpPr/>
          <p:nvPr/>
        </p:nvSpPr>
        <p:spPr>
          <a:xfrm>
            <a:off x="320040" y="729020"/>
            <a:ext cx="8659368" cy="295272"/>
          </a:xfrm>
          <a:prstGeom prst="rect">
            <a:avLst/>
          </a:prstGeom>
          <a:solidFill>
            <a:srgbClr val="DBEAFE"/>
          </a:solidFill>
          <a:ln w="19050">
            <a:solidFill>
              <a:srgbClr val="2563EB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fr-FR" sz="1200" b="1" dirty="0">
                <a:solidFill>
                  <a:srgbClr val="2563EB"/>
                </a:solidFill>
              </a:rPr>
              <a:t>Jan 2025 : Découverte fortuite d’une lésion du greffon</a:t>
            </a:r>
          </a:p>
        </p:txBody>
      </p:sp>
      <p:sp>
        <p:nvSpPr>
          <p:cNvPr id="20" name="Box20"/>
          <p:cNvSpPr/>
          <p:nvPr/>
        </p:nvSpPr>
        <p:spPr>
          <a:xfrm>
            <a:off x="320040" y="1076000"/>
            <a:ext cx="4100000" cy="3600000"/>
          </a:xfrm>
          <a:prstGeom prst="rect">
            <a:avLst/>
          </a:prstGeom>
          <a:solidFill>
            <a:srgbClr val="F8FAFF"/>
          </a:solidFill>
          <a:ln w="12700">
            <a:solidFill>
              <a:srgbClr val="2563EB"/>
            </a:solidFill>
            <a:prstDash val="solid"/>
          </a:ln>
          <a:effectLst>
            <a:outerShdw blurRad="50800" dist="12700" dir="5400000" rotWithShape="0">
              <a:srgbClr val="000000">
                <a:alpha val="8000"/>
              </a:srgbClr>
            </a:outerShdw>
          </a:effectLst>
        </p:spPr>
      </p:sp>
      <p:sp>
        <p:nvSpPr>
          <p:cNvPr id="21" name="SecHdr21"/>
          <p:cNvSpPr/>
          <p:nvPr/>
        </p:nvSpPr>
        <p:spPr>
          <a:xfrm>
            <a:off x="320040" y="1076000"/>
            <a:ext cx="4100000" cy="3400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fr-FR" sz="1100" b="1" dirty="0">
                <a:solidFill>
                  <a:srgbClr val="FFFFFF"/>
                </a:solidFill>
              </a:rPr>
              <a:t>Contexte clinique</a:t>
            </a:r>
          </a:p>
        </p:txBody>
      </p:sp>
      <p:sp>
        <p:nvSpPr>
          <p:cNvPr id="22" name="Bul22"/>
          <p:cNvSpPr/>
          <p:nvPr/>
        </p:nvSpPr>
        <p:spPr>
          <a:xfrm>
            <a:off x="320040" y="1416000"/>
            <a:ext cx="4100000" cy="3200000"/>
          </a:xfrm>
          <a:prstGeom prst="rect">
            <a:avLst/>
          </a:prstGeom>
          <a:noFill/>
          <a:ln/>
        </p:spPr>
        <p:txBody>
          <a:bodyPr wrap="square" lIns="91440" tIns="91440" rIns="91440" bIns="91440" rtlCol="0" anchor="t"/>
          <a:lstStyle/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293B"/>
                </a:solidFill>
              </a:rPr>
              <a:t>50 ans </a:t>
            </a:r>
          </a:p>
          <a:p>
            <a:pPr marL="228600" indent="-228600">
              <a:spcBef>
                <a:spcPts val="200"/>
              </a:spcBef>
              <a:buChar char="●"/>
            </a:pPr>
            <a:endParaRPr lang="fr-FR" sz="950" dirty="0">
              <a:solidFill>
                <a:srgbClr val="1E293B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293B"/>
                </a:solidFill>
              </a:rPr>
              <a:t>Uropathie malformative</a:t>
            </a:r>
          </a:p>
          <a:p>
            <a:pPr marL="228600" indent="-228600">
              <a:spcBef>
                <a:spcPts val="200"/>
              </a:spcBef>
              <a:buChar char="●"/>
            </a:pPr>
            <a:endParaRPr lang="fr-FR" sz="950" dirty="0">
              <a:solidFill>
                <a:srgbClr val="1E293B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293B"/>
                </a:solidFill>
              </a:rPr>
              <a:t>1ere TR 1999-2007</a:t>
            </a:r>
          </a:p>
          <a:p>
            <a:pPr marL="228600" indent="-228600">
              <a:spcBef>
                <a:spcPts val="200"/>
              </a:spcBef>
              <a:buChar char="●"/>
            </a:pPr>
            <a:endParaRPr lang="fr-FR" sz="950" dirty="0">
              <a:solidFill>
                <a:srgbClr val="1E293B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293B"/>
                </a:solidFill>
              </a:rPr>
              <a:t>2</a:t>
            </a:r>
            <a:r>
              <a:rPr lang="fr-FR" sz="950" baseline="30000" dirty="0">
                <a:solidFill>
                  <a:srgbClr val="1E293B"/>
                </a:solidFill>
              </a:rPr>
              <a:t>e</a:t>
            </a:r>
            <a:r>
              <a:rPr lang="fr-FR" sz="950" dirty="0">
                <a:solidFill>
                  <a:srgbClr val="1E293B"/>
                </a:solidFill>
              </a:rPr>
              <a:t> Transplantation rénale en 2008 compliquée d’une sténose urétérale réopérée</a:t>
            </a:r>
          </a:p>
          <a:p>
            <a:pPr marL="228600" indent="-228600">
              <a:spcBef>
                <a:spcPts val="200"/>
              </a:spcBef>
              <a:buChar char="●"/>
            </a:pPr>
            <a:endParaRPr lang="fr-FR" sz="950" dirty="0">
              <a:solidFill>
                <a:srgbClr val="1E293B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293B"/>
                </a:solidFill>
              </a:rPr>
              <a:t>Créat : 96 — DFG : 72 mL/min</a:t>
            </a:r>
          </a:p>
          <a:p>
            <a:pPr marL="228600" indent="-228600">
              <a:spcBef>
                <a:spcPts val="200"/>
              </a:spcBef>
              <a:buChar char="●"/>
            </a:pPr>
            <a:endParaRPr lang="fr-FR" sz="950" dirty="0">
              <a:solidFill>
                <a:srgbClr val="1E293B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293B"/>
                </a:solidFill>
              </a:rPr>
              <a:t>Immunosuppression : Advagraf / </a:t>
            </a:r>
            <a:r>
              <a:rPr lang="fr-FR" sz="950" dirty="0" err="1">
                <a:solidFill>
                  <a:srgbClr val="1E293B"/>
                </a:solidFill>
              </a:rPr>
              <a:t>Myfortic</a:t>
            </a:r>
            <a:endParaRPr lang="fr-FR" sz="950" dirty="0">
              <a:solidFill>
                <a:srgbClr val="1E293B"/>
              </a:solidFill>
            </a:endParaRPr>
          </a:p>
        </p:txBody>
      </p:sp>
      <p:sp>
        <p:nvSpPr>
          <p:cNvPr id="30" name="Box30"/>
          <p:cNvSpPr/>
          <p:nvPr/>
        </p:nvSpPr>
        <p:spPr>
          <a:xfrm>
            <a:off x="4580040" y="1076000"/>
            <a:ext cx="4399368" cy="3600000"/>
          </a:xfrm>
          <a:prstGeom prst="rect">
            <a:avLst/>
          </a:prstGeom>
          <a:solidFill>
            <a:srgbClr val="F8FAFF"/>
          </a:solidFill>
          <a:ln w="12700">
            <a:solidFill>
              <a:srgbClr val="2563EB"/>
            </a:solidFill>
            <a:prstDash val="solid"/>
          </a:ln>
          <a:effectLst>
            <a:outerShdw blurRad="50800" dist="12700" dir="5400000" rotWithShape="0">
              <a:srgbClr val="000000">
                <a:alpha val="8000"/>
              </a:srgbClr>
            </a:outerShdw>
          </a:effectLst>
        </p:spPr>
      </p:sp>
      <p:sp>
        <p:nvSpPr>
          <p:cNvPr id="31" name="SecHdr31"/>
          <p:cNvSpPr/>
          <p:nvPr/>
        </p:nvSpPr>
        <p:spPr>
          <a:xfrm>
            <a:off x="4580040" y="1076000"/>
            <a:ext cx="4399368" cy="34000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fr-FR" sz="1100" b="1" dirty="0">
                <a:solidFill>
                  <a:srgbClr val="FFFFFF"/>
                </a:solidFill>
              </a:rPr>
              <a:t>Mode de découverte</a:t>
            </a:r>
          </a:p>
        </p:txBody>
      </p:sp>
      <p:sp>
        <p:nvSpPr>
          <p:cNvPr id="32" name="Bul32"/>
          <p:cNvSpPr/>
          <p:nvPr/>
        </p:nvSpPr>
        <p:spPr>
          <a:xfrm>
            <a:off x="4580040" y="1416000"/>
            <a:ext cx="4399368" cy="1500000"/>
          </a:xfrm>
          <a:prstGeom prst="rect">
            <a:avLst/>
          </a:prstGeom>
          <a:noFill/>
          <a:ln/>
        </p:spPr>
        <p:txBody>
          <a:bodyPr wrap="square" lIns="91440" tIns="91440" rIns="91440" bIns="91440" rtlCol="0" anchor="t"/>
          <a:lstStyle/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293B"/>
                </a:solidFill>
              </a:rPr>
              <a:t>Échographie annuelle de routine</a:t>
            </a:r>
          </a:p>
          <a:p>
            <a:pPr marL="228600" indent="-228600">
              <a:spcBef>
                <a:spcPts val="200"/>
              </a:spcBef>
              <a:buChar char="●"/>
            </a:pPr>
            <a:endParaRPr lang="fr-FR" sz="950" dirty="0">
              <a:solidFill>
                <a:srgbClr val="1E293B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 err="1">
                <a:solidFill>
                  <a:srgbClr val="1E293B"/>
                </a:solidFill>
              </a:rPr>
              <a:t>UroTDM</a:t>
            </a:r>
            <a:r>
              <a:rPr lang="fr-FR" sz="950" dirty="0">
                <a:solidFill>
                  <a:srgbClr val="1E293B"/>
                </a:solidFill>
              </a:rPr>
              <a:t> avec fin </a:t>
            </a:r>
            <a:r>
              <a:rPr lang="fr-FR" sz="950" dirty="0" err="1">
                <a:solidFill>
                  <a:srgbClr val="1E293B"/>
                </a:solidFill>
              </a:rPr>
              <a:t>réhaussement</a:t>
            </a:r>
            <a:endParaRPr lang="fr-FR" sz="950" dirty="0">
              <a:solidFill>
                <a:srgbClr val="1E293B"/>
              </a:solidFill>
            </a:endParaRPr>
          </a:p>
          <a:p>
            <a:pPr marL="228600" indent="-228600">
              <a:spcBef>
                <a:spcPts val="200"/>
              </a:spcBef>
              <a:buFontTx/>
              <a:buChar char="●"/>
            </a:pPr>
            <a:endParaRPr lang="fr-FR" sz="950" dirty="0">
              <a:solidFill>
                <a:srgbClr val="1E293B"/>
              </a:solidFill>
            </a:endParaRPr>
          </a:p>
          <a:p>
            <a:pPr marL="228600" indent="-228600">
              <a:spcBef>
                <a:spcPts val="200"/>
              </a:spcBef>
              <a:buFontTx/>
              <a:buChar char="●"/>
            </a:pPr>
            <a:r>
              <a:rPr lang="fr-FR" sz="950" dirty="0">
                <a:solidFill>
                  <a:srgbClr val="1E293B"/>
                </a:solidFill>
              </a:rPr>
              <a:t>IRM : 2 cm, HypoT2, </a:t>
            </a:r>
            <a:r>
              <a:rPr lang="fr-FR" sz="950" dirty="0" err="1">
                <a:solidFill>
                  <a:srgbClr val="1E293B"/>
                </a:solidFill>
              </a:rPr>
              <a:t>réhaussement</a:t>
            </a:r>
            <a:endParaRPr lang="fr-FR" sz="950" dirty="0">
              <a:solidFill>
                <a:srgbClr val="1E293B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endParaRPr lang="fr-FR" sz="950" dirty="0">
              <a:solidFill>
                <a:srgbClr val="1E293B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293B"/>
                </a:solidFill>
              </a:rPr>
              <a:t>Sonovue : </a:t>
            </a:r>
            <a:r>
              <a:rPr lang="fr-FR" sz="950" dirty="0" err="1">
                <a:solidFill>
                  <a:srgbClr val="1E293B"/>
                </a:solidFill>
              </a:rPr>
              <a:t>réhaussement</a:t>
            </a:r>
            <a:r>
              <a:rPr lang="fr-FR" sz="950" dirty="0">
                <a:solidFill>
                  <a:srgbClr val="1E293B"/>
                </a:solidFill>
              </a:rPr>
              <a:t> significatif</a:t>
            </a:r>
          </a:p>
        </p:txBody>
      </p:sp>
      <p:sp>
        <p:nvSpPr>
          <p:cNvPr id="40" name="Txt40"/>
          <p:cNvSpPr/>
          <p:nvPr/>
        </p:nvSpPr>
        <p:spPr>
          <a:xfrm>
            <a:off x="4580040" y="2960000"/>
            <a:ext cx="4399368" cy="280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fr-FR" sz="900" b="1" dirty="0">
                <a:solidFill>
                  <a:srgbClr val="1A3A6B"/>
                </a:solidFill>
              </a:rPr>
              <a:t>Bilan morphologique</a:t>
            </a:r>
          </a:p>
        </p:txBody>
      </p:sp>
      <p:sp>
        <p:nvSpPr>
          <p:cNvPr id="41" name="Pill41"/>
          <p:cNvSpPr/>
          <p:nvPr/>
        </p:nvSpPr>
        <p:spPr>
          <a:xfrm>
            <a:off x="4580040" y="3260000"/>
            <a:ext cx="1700000" cy="310000"/>
          </a:xfrm>
          <a:prstGeom prst="roundRect">
            <a:avLst>
              <a:gd name="adj" fmla="val 20000"/>
            </a:avLst>
          </a:prstGeom>
          <a:solidFill>
            <a:srgbClr val="EFF6FF"/>
          </a:solidFill>
          <a:ln w="9525">
            <a:solidFill>
              <a:srgbClr val="2563EB"/>
            </a:solidFill>
          </a:ln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fr-FR" sz="800" b="1" dirty="0">
                <a:solidFill>
                  <a:srgbClr val="1E3A8A"/>
                </a:solidFill>
              </a:rPr>
              <a:t>Taille: </a:t>
            </a:r>
            <a:r>
              <a:rPr lang="fr-FR" sz="800" dirty="0">
                <a:solidFill>
                  <a:srgbClr val="1E293B"/>
                </a:solidFill>
              </a:rPr>
              <a:t>2 cm, exophytique</a:t>
            </a:r>
          </a:p>
        </p:txBody>
      </p:sp>
      <p:sp>
        <p:nvSpPr>
          <p:cNvPr id="43" name="Pill43"/>
          <p:cNvSpPr/>
          <p:nvPr/>
        </p:nvSpPr>
        <p:spPr>
          <a:xfrm>
            <a:off x="4563961" y="3813000"/>
            <a:ext cx="1700000" cy="310000"/>
          </a:xfrm>
          <a:prstGeom prst="roundRect">
            <a:avLst>
              <a:gd name="adj" fmla="val 20000"/>
            </a:avLst>
          </a:prstGeom>
          <a:solidFill>
            <a:srgbClr val="EFF6FF"/>
          </a:solidFill>
          <a:ln w="9525">
            <a:solidFill>
              <a:srgbClr val="2563EB"/>
            </a:solidFill>
          </a:ln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fr-FR" sz="800" b="1" dirty="0">
                <a:solidFill>
                  <a:srgbClr val="1E3A8A"/>
                </a:solidFill>
              </a:rPr>
              <a:t>Extension: </a:t>
            </a:r>
            <a:r>
              <a:rPr lang="fr-FR" sz="800" dirty="0">
                <a:solidFill>
                  <a:srgbClr val="1E293B"/>
                </a:solidFill>
              </a:rPr>
              <a:t>Négative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3A71D9F-7608-40E3-81C3-8B7C0B19E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5621"/>
            <a:ext cx="2395448" cy="282555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9DA8F31-0D4C-4A43-8BEF-142229F33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598" y="11242"/>
            <a:ext cx="2287345" cy="280799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A95793E-1F35-4CB0-8E6D-02AFA0745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" y="2825907"/>
            <a:ext cx="2395448" cy="233241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9A4563A-3134-4169-BF92-FF72F9875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6259" y="2795118"/>
            <a:ext cx="2279628" cy="237116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EE83203-F491-4EE2-A99B-8AF7121FC82D}"/>
              </a:ext>
            </a:extLst>
          </p:cNvPr>
          <p:cNvSpPr txBox="1"/>
          <p:nvPr/>
        </p:nvSpPr>
        <p:spPr>
          <a:xfrm>
            <a:off x="6781800" y="1651000"/>
            <a:ext cx="109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Biopsie?</a:t>
            </a:r>
          </a:p>
        </p:txBody>
      </p:sp>
    </p:spTree>
    <p:extLst>
      <p:ext uri="{BB962C8B-B14F-4D97-AF65-F5344CB8AC3E}">
        <p14:creationId xmlns:p14="http://schemas.microsoft.com/office/powerpoint/2010/main" val="3575698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4592" y="0"/>
            <a:ext cx="8979408" cy="6858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fr-FR" b="1" dirty="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6" name="Text 4"/>
          <p:cNvSpPr/>
          <p:nvPr/>
        </p:nvSpPr>
        <p:spPr>
          <a:xfrm>
            <a:off x="320040" y="0"/>
            <a:ext cx="7909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2100" b="1" dirty="0">
                <a:solidFill>
                  <a:srgbClr val="FFFFFF"/>
                </a:solidFill>
              </a:rPr>
              <a:t>Cas Clinique : Mr P. 50 ans</a:t>
            </a:r>
          </a:p>
        </p:txBody>
      </p:sp>
      <p:sp>
        <p:nvSpPr>
          <p:cNvPr id="9" name="Shape 7"/>
          <p:cNvSpPr/>
          <p:nvPr/>
        </p:nvSpPr>
        <p:spPr>
          <a:xfrm>
            <a:off x="164592" y="4974336"/>
            <a:ext cx="8979408" cy="169164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20040" y="4974336"/>
            <a:ext cx="8686800" cy="16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800" dirty="0">
                <a:solidFill>
                  <a:srgbClr val="FFFFFF"/>
                </a:solidFill>
              </a:rPr>
              <a:t>Cancer du Rein sur Greffon Rénal</a:t>
            </a:r>
          </a:p>
        </p:txBody>
      </p:sp>
      <p:sp>
        <p:nvSpPr>
          <p:cNvPr id="11" name="Subtitle"/>
          <p:cNvSpPr/>
          <p:nvPr/>
        </p:nvSpPr>
        <p:spPr>
          <a:xfrm>
            <a:off x="320040" y="729020"/>
            <a:ext cx="8659368" cy="295272"/>
          </a:xfrm>
          <a:prstGeom prst="rect">
            <a:avLst/>
          </a:prstGeom>
          <a:solidFill>
            <a:srgbClr val="DBEAFE"/>
          </a:solidFill>
          <a:ln w="19050">
            <a:solidFill>
              <a:srgbClr val="2563EB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fr-FR" sz="1200" b="1" dirty="0">
                <a:solidFill>
                  <a:srgbClr val="2563EB"/>
                </a:solidFill>
              </a:rPr>
              <a:t>Intérêt de la biopsie</a:t>
            </a:r>
          </a:p>
        </p:txBody>
      </p:sp>
      <p:sp>
        <p:nvSpPr>
          <p:cNvPr id="20" name="Box20"/>
          <p:cNvSpPr/>
          <p:nvPr/>
        </p:nvSpPr>
        <p:spPr>
          <a:xfrm>
            <a:off x="320040" y="1076000"/>
            <a:ext cx="8659368" cy="310000"/>
          </a:xfrm>
          <a:prstGeom prst="rect">
            <a:avLst/>
          </a:prstGeom>
          <a:solidFill>
            <a:srgbClr val="EFF6FF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21" name="Txt21"/>
          <p:cNvSpPr/>
          <p:nvPr/>
        </p:nvSpPr>
        <p:spPr>
          <a:xfrm>
            <a:off x="420040" y="1076000"/>
            <a:ext cx="8459368" cy="310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fr-FR" sz="900" dirty="0">
                <a:solidFill>
                  <a:srgbClr val="1E3A8A"/>
                </a:solidFill>
              </a:rPr>
              <a:t>ISUP 1 • 2 cm exophytique • 50 ans • DFG = 72 — Imagerie : doute diagnostique</a:t>
            </a:r>
          </a:p>
        </p:txBody>
      </p:sp>
      <p:sp>
        <p:nvSpPr>
          <p:cNvPr id="30" name="Box30"/>
          <p:cNvSpPr/>
          <p:nvPr/>
        </p:nvSpPr>
        <p:spPr>
          <a:xfrm>
            <a:off x="320040" y="1440000"/>
            <a:ext cx="4100000" cy="3200000"/>
          </a:xfrm>
          <a:prstGeom prst="rect">
            <a:avLst/>
          </a:prstGeom>
          <a:solidFill>
            <a:srgbClr val="F0FDF4"/>
          </a:solidFill>
          <a:ln w="12700">
            <a:solidFill>
              <a:srgbClr val="16A34A"/>
            </a:solidFill>
            <a:prstDash val="solid"/>
          </a:ln>
          <a:effectLst>
            <a:outerShdw blurRad="50800" dist="12700" dir="5400000" rotWithShape="0">
              <a:srgbClr val="000000">
                <a:alpha val="8000"/>
              </a:srgbClr>
            </a:outerShdw>
          </a:effectLst>
        </p:spPr>
      </p:sp>
      <p:sp>
        <p:nvSpPr>
          <p:cNvPr id="31" name="SecHdr31"/>
          <p:cNvSpPr/>
          <p:nvPr/>
        </p:nvSpPr>
        <p:spPr>
          <a:xfrm>
            <a:off x="320040" y="1440000"/>
            <a:ext cx="4100000" cy="340000"/>
          </a:xfrm>
          <a:prstGeom prst="rect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fr-FR" sz="1100" b="1" dirty="0">
                <a:solidFill>
                  <a:srgbClr val="FFFFFF"/>
                </a:solidFill>
              </a:rPr>
              <a:t>✔ Arguments pour la biopsie</a:t>
            </a:r>
          </a:p>
        </p:txBody>
      </p:sp>
      <p:sp>
        <p:nvSpPr>
          <p:cNvPr id="32" name="Bul32"/>
          <p:cNvSpPr/>
          <p:nvPr/>
        </p:nvSpPr>
        <p:spPr>
          <a:xfrm>
            <a:off x="320040" y="1780000"/>
            <a:ext cx="4100000" cy="2800000"/>
          </a:xfrm>
          <a:prstGeom prst="rect">
            <a:avLst/>
          </a:prstGeom>
          <a:noFill/>
          <a:ln/>
        </p:spPr>
        <p:txBody>
          <a:bodyPr wrap="square" lIns="91440" tIns="91440" rIns="91440" bIns="91440" rtlCol="0" anchor="t"/>
          <a:lstStyle/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4532D"/>
                </a:solidFill>
              </a:rPr>
              <a:t>Orienter le choix thérapeutique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4532D"/>
                </a:solidFill>
              </a:rPr>
              <a:t>Carcinome papillaire : bas grade → surveillance possible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4532D"/>
                </a:solidFill>
              </a:rPr>
              <a:t>Carcinome à cellules claires : traitement recommandé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4532D"/>
                </a:solidFill>
              </a:rPr>
              <a:t>Réduire le risque de sous-traitement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4532D"/>
                </a:solidFill>
              </a:rPr>
              <a:t>Patient jeune, DFG conservé (72)</a:t>
            </a:r>
          </a:p>
        </p:txBody>
      </p:sp>
      <p:sp>
        <p:nvSpPr>
          <p:cNvPr id="40" name="Box40"/>
          <p:cNvSpPr/>
          <p:nvPr/>
        </p:nvSpPr>
        <p:spPr>
          <a:xfrm>
            <a:off x="4580040" y="1440000"/>
            <a:ext cx="4399368" cy="3200000"/>
          </a:xfrm>
          <a:prstGeom prst="rect">
            <a:avLst/>
          </a:prstGeom>
          <a:solidFill>
            <a:srgbClr val="FEF2F2"/>
          </a:solidFill>
          <a:ln w="12700">
            <a:solidFill>
              <a:srgbClr val="DC2626"/>
            </a:solidFill>
            <a:prstDash val="solid"/>
          </a:ln>
          <a:effectLst>
            <a:outerShdw blurRad="50800" dist="12700" dir="5400000" rotWithShape="0">
              <a:srgbClr val="000000">
                <a:alpha val="8000"/>
              </a:srgbClr>
            </a:outerShdw>
          </a:effectLst>
        </p:spPr>
      </p:sp>
      <p:sp>
        <p:nvSpPr>
          <p:cNvPr id="41" name="SecHdr41"/>
          <p:cNvSpPr/>
          <p:nvPr/>
        </p:nvSpPr>
        <p:spPr>
          <a:xfrm>
            <a:off x="4580040" y="1440000"/>
            <a:ext cx="4399368" cy="340000"/>
          </a:xfrm>
          <a:prstGeom prst="rect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fr-FR" sz="1100" b="1" dirty="0">
                <a:solidFill>
                  <a:srgbClr val="FFFFFF"/>
                </a:solidFill>
              </a:rPr>
              <a:t>✖ Limites / alternatives</a:t>
            </a:r>
          </a:p>
        </p:txBody>
      </p:sp>
      <p:sp>
        <p:nvSpPr>
          <p:cNvPr id="42" name="Bul42"/>
          <p:cNvSpPr/>
          <p:nvPr/>
        </p:nvSpPr>
        <p:spPr>
          <a:xfrm>
            <a:off x="4580040" y="1780000"/>
            <a:ext cx="4399368" cy="2800000"/>
          </a:xfrm>
          <a:prstGeom prst="rect">
            <a:avLst/>
          </a:prstGeom>
          <a:noFill/>
          <a:ln/>
        </p:spPr>
        <p:txBody>
          <a:bodyPr wrap="square" lIns="91440" tIns="91440" rIns="91440" bIns="91440" rtlCol="0" anchor="t"/>
          <a:lstStyle/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7F1D1D"/>
                </a:solidFill>
              </a:rPr>
              <a:t>En même temps que le geste d’</a:t>
            </a:r>
            <a:r>
              <a:rPr lang="fr-FR" sz="950" dirty="0" err="1">
                <a:solidFill>
                  <a:srgbClr val="7F1D1D"/>
                </a:solidFill>
              </a:rPr>
              <a:t>ablathermie</a:t>
            </a:r>
            <a:r>
              <a:rPr lang="fr-FR" sz="950" dirty="0">
                <a:solidFill>
                  <a:srgbClr val="7F1D1D"/>
                </a:solidFill>
              </a:rPr>
              <a:t> ?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7F1D1D"/>
                </a:solidFill>
              </a:rPr>
              <a:t>En deux temps (biopsie préalable) ?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7F1D1D"/>
                </a:solidFill>
              </a:rPr>
              <a:t>Risque de sous-échantillonnage (petite lésion)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7F1D1D"/>
                </a:solidFill>
              </a:rPr>
              <a:t>Ablathermie sans biopsie : pratique dans certains centres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7F1D1D"/>
                </a:solidFill>
              </a:rPr>
              <a:t>Décision selon l’expérience du centre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4592" y="0"/>
            <a:ext cx="8979408" cy="6858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fr-FR" b="1" dirty="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6" name="Text 4"/>
          <p:cNvSpPr/>
          <p:nvPr/>
        </p:nvSpPr>
        <p:spPr>
          <a:xfrm>
            <a:off x="320040" y="0"/>
            <a:ext cx="7909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2100" b="1" dirty="0">
                <a:solidFill>
                  <a:srgbClr val="FFFFFF"/>
                </a:solidFill>
              </a:rPr>
              <a:t>Cas Clinique : Mr P. 50 ans</a:t>
            </a:r>
          </a:p>
        </p:txBody>
      </p:sp>
      <p:sp>
        <p:nvSpPr>
          <p:cNvPr id="9" name="Shape 7"/>
          <p:cNvSpPr/>
          <p:nvPr/>
        </p:nvSpPr>
        <p:spPr>
          <a:xfrm>
            <a:off x="164592" y="4974336"/>
            <a:ext cx="8979408" cy="169164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20040" y="4974336"/>
            <a:ext cx="8686800" cy="16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800" dirty="0">
                <a:solidFill>
                  <a:srgbClr val="FFFFFF"/>
                </a:solidFill>
              </a:rPr>
              <a:t>Cancer du Rein sur Greffon Rénal</a:t>
            </a:r>
          </a:p>
        </p:txBody>
      </p:sp>
      <p:sp>
        <p:nvSpPr>
          <p:cNvPr id="11" name="Subtitle"/>
          <p:cNvSpPr/>
          <p:nvPr/>
        </p:nvSpPr>
        <p:spPr>
          <a:xfrm>
            <a:off x="320040" y="729020"/>
            <a:ext cx="8659368" cy="295272"/>
          </a:xfrm>
          <a:prstGeom prst="rect">
            <a:avLst/>
          </a:prstGeom>
          <a:solidFill>
            <a:srgbClr val="DBEAFE"/>
          </a:solidFill>
          <a:ln w="19050">
            <a:solidFill>
              <a:srgbClr val="2563EB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fr-FR" sz="1200" b="1" dirty="0">
                <a:solidFill>
                  <a:srgbClr val="2563EB"/>
                </a:solidFill>
              </a:rPr>
              <a:t>Biopsie scannoguidée = Carcinome papillaire ISUP 1</a:t>
            </a:r>
          </a:p>
        </p:txBody>
      </p:sp>
      <p:sp>
        <p:nvSpPr>
          <p:cNvPr id="20" name="Box20"/>
          <p:cNvSpPr/>
          <p:nvPr/>
        </p:nvSpPr>
        <p:spPr>
          <a:xfrm>
            <a:off x="320040" y="1076000"/>
            <a:ext cx="8659368" cy="310000"/>
          </a:xfrm>
          <a:prstGeom prst="rect">
            <a:avLst/>
          </a:prstGeom>
          <a:solidFill>
            <a:srgbClr val="DCFCE7"/>
          </a:solidFill>
          <a:ln w="12700">
            <a:solidFill>
              <a:srgbClr val="16A34A"/>
            </a:solidFill>
            <a:prstDash val="solid"/>
          </a:ln>
        </p:spPr>
      </p:sp>
      <p:sp>
        <p:nvSpPr>
          <p:cNvPr id="21" name="Txt21"/>
          <p:cNvSpPr/>
          <p:nvPr/>
        </p:nvSpPr>
        <p:spPr>
          <a:xfrm>
            <a:off x="420040" y="1076000"/>
            <a:ext cx="8459368" cy="310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fr-FR" sz="880" dirty="0">
                <a:solidFill>
                  <a:srgbClr val="14532D"/>
                </a:solidFill>
              </a:rPr>
              <a:t>Résultat biopsie : Carcinome papillaire ISUP 1 — Lésion 2 cm exophytique — Lèvre postérieure — DFG 72 — Patient 50 ans, fit</a:t>
            </a:r>
          </a:p>
        </p:txBody>
      </p:sp>
      <p:sp>
        <p:nvSpPr>
          <p:cNvPr id="30" name="Box30"/>
          <p:cNvSpPr/>
          <p:nvPr/>
        </p:nvSpPr>
        <p:spPr>
          <a:xfrm>
            <a:off x="320040" y="1440000"/>
            <a:ext cx="2700000" cy="3030000"/>
          </a:xfrm>
          <a:prstGeom prst="rect">
            <a:avLst/>
          </a:prstGeom>
          <a:solidFill>
            <a:srgbClr val="F8FAFF"/>
          </a:solidFill>
          <a:ln w="12700">
            <a:solidFill>
              <a:srgbClr val="94A3B8"/>
            </a:solidFill>
            <a:prstDash val="solid"/>
          </a:ln>
          <a:effectLst>
            <a:outerShdw blurRad="50800" dist="12700" dir="5400000" rotWithShape="0">
              <a:srgbClr val="000000">
                <a:alpha val="8000"/>
              </a:srgbClr>
            </a:outerShdw>
          </a:effectLst>
        </p:spPr>
      </p:sp>
      <p:sp>
        <p:nvSpPr>
          <p:cNvPr id="31" name="SecHdr31"/>
          <p:cNvSpPr/>
          <p:nvPr/>
        </p:nvSpPr>
        <p:spPr>
          <a:xfrm>
            <a:off x="320040" y="1440000"/>
            <a:ext cx="2700000" cy="340000"/>
          </a:xfrm>
          <a:prstGeom prst="rect">
            <a:avLst/>
          </a:prstGeom>
          <a:solidFill>
            <a:srgbClr val="64748B"/>
          </a:solidFill>
          <a:ln w="12700">
            <a:solidFill>
              <a:srgbClr val="64748B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fr-FR" sz="1100" b="1" dirty="0">
                <a:solidFill>
                  <a:srgbClr val="FFFFFF"/>
                </a:solidFill>
              </a:rPr>
              <a:t>Surveillance</a:t>
            </a:r>
          </a:p>
        </p:txBody>
      </p:sp>
      <p:sp>
        <p:nvSpPr>
          <p:cNvPr id="32" name="Bul32"/>
          <p:cNvSpPr/>
          <p:nvPr/>
        </p:nvSpPr>
        <p:spPr>
          <a:xfrm>
            <a:off x="320040" y="1780000"/>
            <a:ext cx="2700000" cy="2690000"/>
          </a:xfrm>
          <a:prstGeom prst="rect">
            <a:avLst/>
          </a:prstGeom>
          <a:noFill/>
          <a:ln/>
        </p:spPr>
        <p:txBody>
          <a:bodyPr wrap="square" lIns="91440" tIns="91440" rIns="91440" bIns="91440" rtlCol="0" anchor="t"/>
          <a:lstStyle/>
          <a:p>
            <a:pPr>
              <a:spcBef>
                <a:spcPts val="200"/>
              </a:spcBef>
            </a:pPr>
            <a:r>
              <a:rPr lang="fr-FR" sz="1100" b="1" dirty="0">
                <a:solidFill>
                  <a:srgbClr val="00B050"/>
                </a:solidFill>
              </a:rPr>
              <a:t>Pour</a:t>
            </a:r>
            <a:endParaRPr lang="fr-FR" sz="1050" b="1" dirty="0">
              <a:solidFill>
                <a:srgbClr val="00B050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374151"/>
                </a:solidFill>
              </a:rPr>
              <a:t>ISUP 1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374151"/>
                </a:solidFill>
              </a:rPr>
              <a:t>2 cm </a:t>
            </a:r>
            <a:r>
              <a:rPr lang="fr-FR" sz="900" dirty="0" err="1">
                <a:solidFill>
                  <a:srgbClr val="374151"/>
                </a:solidFill>
              </a:rPr>
              <a:t>exophytique</a:t>
            </a:r>
            <a:endParaRPr lang="fr-FR" sz="900" dirty="0">
              <a:solidFill>
                <a:srgbClr val="374151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endParaRPr lang="fr-FR" sz="900" dirty="0">
              <a:solidFill>
                <a:srgbClr val="374151"/>
              </a:solidFill>
            </a:endParaRPr>
          </a:p>
          <a:p>
            <a:pPr>
              <a:spcBef>
                <a:spcPts val="200"/>
              </a:spcBef>
            </a:pPr>
            <a:r>
              <a:rPr lang="fr-FR" sz="1100" b="1" dirty="0">
                <a:solidFill>
                  <a:srgbClr val="FF0000"/>
                </a:solidFill>
              </a:rPr>
              <a:t>Contre</a:t>
            </a:r>
            <a:endParaRPr lang="fr-FR" sz="900" b="1" dirty="0">
              <a:solidFill>
                <a:srgbClr val="FF0000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374151"/>
                </a:solidFill>
              </a:rPr>
              <a:t>50 ans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374151"/>
                </a:solidFill>
              </a:rPr>
              <a:t>DFG = 72</a:t>
            </a:r>
          </a:p>
        </p:txBody>
      </p:sp>
      <p:sp>
        <p:nvSpPr>
          <p:cNvPr id="40" name="Box40"/>
          <p:cNvSpPr/>
          <p:nvPr/>
        </p:nvSpPr>
        <p:spPr>
          <a:xfrm>
            <a:off x="3222000" y="1440000"/>
            <a:ext cx="2700000" cy="3030000"/>
          </a:xfrm>
          <a:prstGeom prst="rect">
            <a:avLst/>
          </a:prstGeom>
          <a:solidFill>
            <a:srgbClr val="F8FAFF"/>
          </a:solidFill>
          <a:ln w="12700">
            <a:solidFill>
              <a:srgbClr val="94A3B8"/>
            </a:solidFill>
            <a:prstDash val="solid"/>
          </a:ln>
          <a:effectLst>
            <a:outerShdw blurRad="50800" dist="12700" dir="5400000" rotWithShape="0">
              <a:srgbClr val="000000">
                <a:alpha val="8000"/>
              </a:srgbClr>
            </a:outerShdw>
          </a:effectLst>
        </p:spPr>
      </p:sp>
      <p:sp>
        <p:nvSpPr>
          <p:cNvPr id="41" name="SecHdr41"/>
          <p:cNvSpPr/>
          <p:nvPr/>
        </p:nvSpPr>
        <p:spPr>
          <a:xfrm>
            <a:off x="3150040" y="1440000"/>
            <a:ext cx="2700000" cy="340000"/>
          </a:xfrm>
          <a:prstGeom prst="rect">
            <a:avLst/>
          </a:prstGeom>
          <a:solidFill>
            <a:srgbClr val="64748B"/>
          </a:solidFill>
          <a:ln w="12700">
            <a:solidFill>
              <a:srgbClr val="64748B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fr-FR" sz="1100" b="1" dirty="0">
                <a:solidFill>
                  <a:srgbClr val="FFFFFF"/>
                </a:solidFill>
              </a:rPr>
              <a:t>Néphrectomie partielle</a:t>
            </a:r>
          </a:p>
        </p:txBody>
      </p:sp>
      <p:sp>
        <p:nvSpPr>
          <p:cNvPr id="42" name="Bul42"/>
          <p:cNvSpPr/>
          <p:nvPr/>
        </p:nvSpPr>
        <p:spPr>
          <a:xfrm>
            <a:off x="3150040" y="1780000"/>
            <a:ext cx="2700000" cy="2690000"/>
          </a:xfrm>
          <a:prstGeom prst="rect">
            <a:avLst/>
          </a:prstGeom>
          <a:noFill/>
          <a:ln/>
        </p:spPr>
        <p:txBody>
          <a:bodyPr wrap="square" lIns="91440" tIns="91440" rIns="91440" bIns="91440" rtlCol="0" anchor="t"/>
          <a:lstStyle/>
          <a:p>
            <a:pPr>
              <a:spcBef>
                <a:spcPts val="200"/>
              </a:spcBef>
            </a:pPr>
            <a:r>
              <a:rPr lang="fr-FR" sz="1100" b="1" dirty="0">
                <a:solidFill>
                  <a:srgbClr val="00B050"/>
                </a:solidFill>
              </a:rPr>
              <a:t>Pour</a:t>
            </a:r>
            <a:endParaRPr lang="fr-FR" sz="900" dirty="0">
              <a:solidFill>
                <a:srgbClr val="374151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374151"/>
                </a:solidFill>
              </a:rPr>
              <a:t>Gold standard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374151"/>
                </a:solidFill>
              </a:rPr>
              <a:t>Patient fit</a:t>
            </a:r>
          </a:p>
          <a:p>
            <a:pPr marL="228600" indent="-228600">
              <a:spcBef>
                <a:spcPts val="200"/>
              </a:spcBef>
              <a:buChar char="●"/>
            </a:pPr>
            <a:endParaRPr lang="fr-FR" sz="900" dirty="0">
              <a:solidFill>
                <a:srgbClr val="374151"/>
              </a:solidFill>
            </a:endParaRPr>
          </a:p>
          <a:p>
            <a:pPr>
              <a:spcBef>
                <a:spcPts val="200"/>
              </a:spcBef>
            </a:pPr>
            <a:r>
              <a:rPr lang="fr-FR" sz="1100" b="1" dirty="0">
                <a:solidFill>
                  <a:srgbClr val="FF0000"/>
                </a:solidFill>
              </a:rPr>
              <a:t>Contre</a:t>
            </a:r>
            <a:endParaRPr lang="fr-FR" sz="900" dirty="0">
              <a:solidFill>
                <a:srgbClr val="374151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374151"/>
                </a:solidFill>
              </a:rPr>
              <a:t>Petite lésion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374151"/>
                </a:solidFill>
              </a:rPr>
              <a:t>Ablathermie faisable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374151"/>
                </a:solidFill>
              </a:rPr>
              <a:t>Lèvre postérieure</a:t>
            </a:r>
          </a:p>
        </p:txBody>
      </p:sp>
      <p:sp>
        <p:nvSpPr>
          <p:cNvPr id="50" name="Box50"/>
          <p:cNvSpPr/>
          <p:nvPr/>
        </p:nvSpPr>
        <p:spPr>
          <a:xfrm>
            <a:off x="5980040" y="1440000"/>
            <a:ext cx="2700000" cy="3030000"/>
          </a:xfrm>
          <a:prstGeom prst="rect">
            <a:avLst/>
          </a:prstGeom>
          <a:solidFill>
            <a:srgbClr val="EFF6FF"/>
          </a:solidFill>
          <a:ln w="12700">
            <a:solidFill>
              <a:srgbClr val="2563EB"/>
            </a:solidFill>
            <a:prstDash val="solid"/>
          </a:ln>
          <a:effectLst>
            <a:outerShdw blurRad="50800" dist="12700" dir="5400000" rotWithShape="0">
              <a:srgbClr val="000000">
                <a:alpha val="8000"/>
              </a:srgbClr>
            </a:outerShdw>
          </a:effectLst>
        </p:spPr>
      </p:sp>
      <p:sp>
        <p:nvSpPr>
          <p:cNvPr id="51" name="SecHdr51"/>
          <p:cNvSpPr/>
          <p:nvPr/>
        </p:nvSpPr>
        <p:spPr>
          <a:xfrm>
            <a:off x="5980040" y="1440000"/>
            <a:ext cx="2700000" cy="34000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fr-FR" sz="1100" b="1" dirty="0">
                <a:solidFill>
                  <a:srgbClr val="FFFFFF"/>
                </a:solidFill>
              </a:rPr>
              <a:t>► Ablathermie (RF)</a:t>
            </a:r>
          </a:p>
        </p:txBody>
      </p:sp>
      <p:sp>
        <p:nvSpPr>
          <p:cNvPr id="52" name="Bul52"/>
          <p:cNvSpPr/>
          <p:nvPr/>
        </p:nvSpPr>
        <p:spPr>
          <a:xfrm>
            <a:off x="5980040" y="1780000"/>
            <a:ext cx="2700000" cy="2690000"/>
          </a:xfrm>
          <a:prstGeom prst="rect">
            <a:avLst/>
          </a:prstGeom>
          <a:noFill/>
          <a:ln/>
        </p:spPr>
        <p:txBody>
          <a:bodyPr wrap="square" lIns="91440" tIns="91440" rIns="91440" bIns="91440" rtlCol="0" anchor="t"/>
          <a:lstStyle/>
          <a:p>
            <a:pPr>
              <a:spcBef>
                <a:spcPts val="200"/>
              </a:spcBef>
            </a:pPr>
            <a:r>
              <a:rPr lang="fr-FR" sz="1050" b="1" dirty="0">
                <a:solidFill>
                  <a:srgbClr val="00B050"/>
                </a:solidFill>
              </a:rPr>
              <a:t>Pour</a:t>
            </a:r>
            <a:endParaRPr lang="fr-FR" sz="900" dirty="0">
              <a:solidFill>
                <a:srgbClr val="1E3A8A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1E3A8A"/>
                </a:solidFill>
              </a:rPr>
              <a:t>Petite lésion exophytique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1E3A8A"/>
                </a:solidFill>
              </a:rPr>
              <a:t>Bas grade confirmé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1E3A8A"/>
                </a:solidFill>
              </a:rPr>
              <a:t>Peu de risque d’</a:t>
            </a:r>
            <a:r>
              <a:rPr lang="fr-FR" sz="900" dirty="0" err="1">
                <a:solidFill>
                  <a:srgbClr val="1E3A8A"/>
                </a:solidFill>
              </a:rPr>
              <a:t>upstaging</a:t>
            </a:r>
            <a:endParaRPr lang="fr-FR" sz="900" dirty="0">
              <a:solidFill>
                <a:srgbClr val="1E3A8A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endParaRPr lang="fr-FR" sz="900" dirty="0">
              <a:solidFill>
                <a:srgbClr val="1E3A8A"/>
              </a:solidFill>
            </a:endParaRPr>
          </a:p>
          <a:p>
            <a:pPr>
              <a:spcBef>
                <a:spcPts val="200"/>
              </a:spcBef>
            </a:pPr>
            <a:r>
              <a:rPr lang="fr-FR" sz="1100" b="1" dirty="0">
                <a:solidFill>
                  <a:srgbClr val="FF0000"/>
                </a:solidFill>
              </a:rPr>
              <a:t>Contre</a:t>
            </a:r>
            <a:endParaRPr lang="fr-FR" sz="900" dirty="0">
              <a:solidFill>
                <a:srgbClr val="1E3A8A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1E3A8A"/>
                </a:solidFill>
              </a:rPr>
              <a:t>Anapath disponible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1E3A8A"/>
                </a:solidFill>
              </a:rPr>
              <a:t>Suivi</a:t>
            </a:r>
          </a:p>
        </p:txBody>
      </p:sp>
      <p:sp>
        <p:nvSpPr>
          <p:cNvPr id="60" name="Decision60"/>
          <p:cNvSpPr/>
          <p:nvPr/>
        </p:nvSpPr>
        <p:spPr>
          <a:xfrm>
            <a:off x="320040" y="4540000"/>
            <a:ext cx="8659368" cy="380000"/>
          </a:xfrm>
          <a:prstGeom prst="roundRect">
            <a:avLst>
              <a:gd name="adj" fmla="val 10000"/>
            </a:avLst>
          </a:prstGeom>
          <a:solidFill>
            <a:srgbClr val="1A3A6B"/>
          </a:solidFill>
          <a:ln w="0">
            <a:noFill/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fr-FR" sz="1200" b="1" dirty="0">
                <a:solidFill>
                  <a:srgbClr val="FFFFFF"/>
                </a:solidFill>
              </a:rPr>
              <a:t>✔ Décision partagée avec le patient : Ablathermie par radiofréquence (RF)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4592" y="0"/>
            <a:ext cx="8979408" cy="6858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fr-FR" b="1" dirty="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6" name="Text 4"/>
          <p:cNvSpPr/>
          <p:nvPr/>
        </p:nvSpPr>
        <p:spPr>
          <a:xfrm>
            <a:off x="320040" y="0"/>
            <a:ext cx="7909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2100" b="1" dirty="0">
                <a:solidFill>
                  <a:srgbClr val="FFFFFF"/>
                </a:solidFill>
              </a:rPr>
              <a:t>Cas Clinique : Mr P. 50 ans</a:t>
            </a:r>
          </a:p>
        </p:txBody>
      </p:sp>
      <p:sp>
        <p:nvSpPr>
          <p:cNvPr id="9" name="Shape 7"/>
          <p:cNvSpPr/>
          <p:nvPr/>
        </p:nvSpPr>
        <p:spPr>
          <a:xfrm>
            <a:off x="164592" y="4974336"/>
            <a:ext cx="8979408" cy="169164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20040" y="4974336"/>
            <a:ext cx="8686800" cy="16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800" dirty="0">
                <a:solidFill>
                  <a:srgbClr val="FFFFFF"/>
                </a:solidFill>
              </a:rPr>
              <a:t>Cancer du Rein sur Greffon Rénal</a:t>
            </a:r>
          </a:p>
        </p:txBody>
      </p:sp>
      <p:sp>
        <p:nvSpPr>
          <p:cNvPr id="11" name="Subtitle"/>
          <p:cNvSpPr/>
          <p:nvPr/>
        </p:nvSpPr>
        <p:spPr>
          <a:xfrm>
            <a:off x="320040" y="729020"/>
            <a:ext cx="8659368" cy="295272"/>
          </a:xfrm>
          <a:prstGeom prst="rect">
            <a:avLst/>
          </a:prstGeom>
          <a:solidFill>
            <a:srgbClr val="DBEAFE"/>
          </a:solidFill>
          <a:ln w="19050">
            <a:solidFill>
              <a:srgbClr val="2563EB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fr-FR" sz="1200" b="1" dirty="0">
                <a:solidFill>
                  <a:srgbClr val="2563EB"/>
                </a:solidFill>
              </a:rPr>
              <a:t>Suivi post-ablathermie par radiofréquence</a:t>
            </a:r>
          </a:p>
        </p:txBody>
      </p:sp>
      <p:sp>
        <p:nvSpPr>
          <p:cNvPr id="30" name="Box30"/>
          <p:cNvSpPr/>
          <p:nvPr/>
        </p:nvSpPr>
        <p:spPr>
          <a:xfrm>
            <a:off x="320040" y="1038209"/>
            <a:ext cx="2700000" cy="1410776"/>
          </a:xfrm>
          <a:prstGeom prst="rect">
            <a:avLst/>
          </a:prstGeom>
          <a:solidFill>
            <a:srgbClr val="F0FDF4"/>
          </a:solidFill>
          <a:ln w="12700">
            <a:solidFill>
              <a:srgbClr val="16A34A"/>
            </a:solidFill>
            <a:prstDash val="solid"/>
          </a:ln>
          <a:effectLst>
            <a:outerShdw blurRad="50800" dist="12700" dir="5400000" rotWithShape="0">
              <a:srgbClr val="000000">
                <a:alpha val="8000"/>
              </a:srgbClr>
            </a:outerShdw>
          </a:effectLst>
        </p:spPr>
      </p:sp>
      <p:sp>
        <p:nvSpPr>
          <p:cNvPr id="31" name="SecHdr31"/>
          <p:cNvSpPr/>
          <p:nvPr/>
        </p:nvSpPr>
        <p:spPr>
          <a:xfrm>
            <a:off x="320040" y="1047316"/>
            <a:ext cx="2700000" cy="287094"/>
          </a:xfrm>
          <a:prstGeom prst="rect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fr-FR" sz="1100" b="1" dirty="0">
                <a:solidFill>
                  <a:srgbClr val="FFFFFF"/>
                </a:solidFill>
              </a:rPr>
              <a:t>Suites opératoires</a:t>
            </a:r>
          </a:p>
        </p:txBody>
      </p:sp>
      <p:sp>
        <p:nvSpPr>
          <p:cNvPr id="32" name="Bul32"/>
          <p:cNvSpPr/>
          <p:nvPr/>
        </p:nvSpPr>
        <p:spPr>
          <a:xfrm>
            <a:off x="320040" y="1387316"/>
            <a:ext cx="2700000" cy="2260000"/>
          </a:xfrm>
          <a:prstGeom prst="rect">
            <a:avLst/>
          </a:prstGeom>
          <a:noFill/>
          <a:ln/>
        </p:spPr>
        <p:txBody>
          <a:bodyPr wrap="square" lIns="91440" tIns="91440" rIns="91440" bIns="91440" rtlCol="0" anchor="t"/>
          <a:lstStyle/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4532D"/>
                </a:solidFill>
              </a:rPr>
              <a:t>Sortie J1 sans évènement</a:t>
            </a:r>
          </a:p>
          <a:p>
            <a:pPr marL="228600" indent="-228600">
              <a:spcBef>
                <a:spcPts val="200"/>
              </a:spcBef>
              <a:buChar char="●"/>
            </a:pPr>
            <a:endParaRPr lang="fr-FR" sz="950" dirty="0">
              <a:solidFill>
                <a:srgbClr val="14532D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4532D"/>
                </a:solidFill>
              </a:rPr>
              <a:t>Procédure bien tolérée</a:t>
            </a:r>
          </a:p>
          <a:p>
            <a:pPr marL="228600" indent="-228600">
              <a:spcBef>
                <a:spcPts val="200"/>
              </a:spcBef>
              <a:buChar char="●"/>
            </a:pPr>
            <a:endParaRPr lang="fr-FR" sz="950" dirty="0">
              <a:solidFill>
                <a:srgbClr val="14532D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4532D"/>
                </a:solidFill>
              </a:rPr>
              <a:t>Pas de complication précoce</a:t>
            </a:r>
          </a:p>
        </p:txBody>
      </p:sp>
      <p:sp>
        <p:nvSpPr>
          <p:cNvPr id="40" name="Box40"/>
          <p:cNvSpPr/>
          <p:nvPr/>
        </p:nvSpPr>
        <p:spPr>
          <a:xfrm>
            <a:off x="3150040" y="1045645"/>
            <a:ext cx="2700000" cy="1410776"/>
          </a:xfrm>
          <a:prstGeom prst="rect">
            <a:avLst/>
          </a:prstGeom>
          <a:solidFill>
            <a:srgbClr val="F8FAFF"/>
          </a:solidFill>
          <a:ln w="12700">
            <a:solidFill>
              <a:srgbClr val="2563EB"/>
            </a:solidFill>
            <a:prstDash val="solid"/>
          </a:ln>
          <a:effectLst>
            <a:outerShdw blurRad="50800" dist="12700" dir="5400000" rotWithShape="0">
              <a:srgbClr val="000000">
                <a:alpha val="8000"/>
              </a:srgbClr>
            </a:outerShdw>
          </a:effectLst>
        </p:spPr>
      </p:sp>
      <p:sp>
        <p:nvSpPr>
          <p:cNvPr id="41" name="SecHdr41"/>
          <p:cNvSpPr/>
          <p:nvPr/>
        </p:nvSpPr>
        <p:spPr>
          <a:xfrm>
            <a:off x="3150040" y="1030806"/>
            <a:ext cx="2700000" cy="34000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fr-FR" sz="1100" b="1" dirty="0">
                <a:solidFill>
                  <a:srgbClr val="FFFFFF"/>
                </a:solidFill>
              </a:rPr>
              <a:t>Immunosuppression</a:t>
            </a:r>
          </a:p>
        </p:txBody>
      </p:sp>
      <p:sp>
        <p:nvSpPr>
          <p:cNvPr id="42" name="Bul42"/>
          <p:cNvSpPr/>
          <p:nvPr/>
        </p:nvSpPr>
        <p:spPr>
          <a:xfrm>
            <a:off x="3175488" y="1400806"/>
            <a:ext cx="2700000" cy="2260000"/>
          </a:xfrm>
          <a:prstGeom prst="rect">
            <a:avLst/>
          </a:prstGeom>
          <a:noFill/>
          <a:ln/>
        </p:spPr>
        <p:txBody>
          <a:bodyPr wrap="square" lIns="91440" tIns="91440" rIns="91440" bIns="91440" rtlCol="0" anchor="t"/>
          <a:lstStyle/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3A8A"/>
                </a:solidFill>
              </a:rPr>
              <a:t>Pas de modification du schéma IS</a:t>
            </a:r>
          </a:p>
          <a:p>
            <a:pPr marL="228600" indent="-228600">
              <a:spcBef>
                <a:spcPts val="200"/>
              </a:spcBef>
              <a:buChar char="●"/>
            </a:pPr>
            <a:endParaRPr lang="fr-FR" sz="950" dirty="0">
              <a:solidFill>
                <a:srgbClr val="1E3A8A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3A8A"/>
                </a:solidFill>
              </a:rPr>
              <a:t>Surveillance rapprochée de la fonction rénale</a:t>
            </a:r>
          </a:p>
        </p:txBody>
      </p:sp>
      <p:sp>
        <p:nvSpPr>
          <p:cNvPr id="50" name="Box50"/>
          <p:cNvSpPr/>
          <p:nvPr/>
        </p:nvSpPr>
        <p:spPr>
          <a:xfrm>
            <a:off x="5980040" y="1063841"/>
            <a:ext cx="2700000" cy="1410777"/>
          </a:xfrm>
          <a:prstGeom prst="rect">
            <a:avLst/>
          </a:prstGeom>
          <a:solidFill>
            <a:srgbClr val="FFF7ED"/>
          </a:solidFill>
          <a:ln w="12700">
            <a:solidFill>
              <a:srgbClr val="EA580C"/>
            </a:solidFill>
            <a:prstDash val="solid"/>
          </a:ln>
          <a:effectLst>
            <a:outerShdw blurRad="50800" dist="12700" dir="5400000" rotWithShape="0">
              <a:srgbClr val="000000">
                <a:alpha val="8000"/>
              </a:srgbClr>
            </a:outerShdw>
          </a:effectLst>
        </p:spPr>
      </p:sp>
      <p:sp>
        <p:nvSpPr>
          <p:cNvPr id="51" name="SecHdr51"/>
          <p:cNvSpPr/>
          <p:nvPr/>
        </p:nvSpPr>
        <p:spPr>
          <a:xfrm>
            <a:off x="5980040" y="1020863"/>
            <a:ext cx="2700000" cy="340000"/>
          </a:xfrm>
          <a:prstGeom prst="rect">
            <a:avLst/>
          </a:prstGeom>
          <a:solidFill>
            <a:srgbClr val="EA580C"/>
          </a:solidFill>
          <a:ln w="12700">
            <a:solidFill>
              <a:srgbClr val="EA580C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fr-FR" sz="1100" b="1" dirty="0">
                <a:solidFill>
                  <a:srgbClr val="FFFFFF"/>
                </a:solidFill>
              </a:rPr>
              <a:t>Fonction rénale</a:t>
            </a:r>
          </a:p>
        </p:txBody>
      </p:sp>
      <p:sp>
        <p:nvSpPr>
          <p:cNvPr id="52" name="Bul52"/>
          <p:cNvSpPr/>
          <p:nvPr/>
        </p:nvSpPr>
        <p:spPr>
          <a:xfrm>
            <a:off x="5980040" y="1359780"/>
            <a:ext cx="2700000" cy="2260000"/>
          </a:xfrm>
          <a:prstGeom prst="rect">
            <a:avLst/>
          </a:prstGeom>
          <a:noFill/>
          <a:ln/>
        </p:spPr>
        <p:txBody>
          <a:bodyPr wrap="square" lIns="91440" tIns="91440" rIns="91440" bIns="91440" rtlCol="0" anchor="t"/>
          <a:lstStyle/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7C2D12"/>
                </a:solidFill>
              </a:rPr>
              <a:t>Suivi IRM en centre expert</a:t>
            </a:r>
          </a:p>
          <a:p>
            <a:pPr marL="228600" indent="-228600">
              <a:spcBef>
                <a:spcPts val="200"/>
              </a:spcBef>
              <a:buChar char="●"/>
            </a:pPr>
            <a:endParaRPr lang="fr-FR" sz="950" dirty="0">
              <a:solidFill>
                <a:srgbClr val="7C2D12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7C2D12"/>
                </a:solidFill>
              </a:rPr>
              <a:t>Dernière créatininémie : 107 µmol/L</a:t>
            </a:r>
          </a:p>
          <a:p>
            <a:pPr marL="228600" indent="-228600">
              <a:spcBef>
                <a:spcPts val="200"/>
              </a:spcBef>
              <a:buChar char="●"/>
            </a:pPr>
            <a:endParaRPr lang="fr-FR" sz="950" dirty="0">
              <a:solidFill>
                <a:srgbClr val="7C2D12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7C2D12"/>
                </a:solidFill>
              </a:rPr>
              <a:t>DFG stable</a:t>
            </a:r>
          </a:p>
        </p:txBody>
      </p:sp>
      <p:sp>
        <p:nvSpPr>
          <p:cNvPr id="60" name="Box60"/>
          <p:cNvSpPr/>
          <p:nvPr/>
        </p:nvSpPr>
        <p:spPr>
          <a:xfrm>
            <a:off x="320040" y="4583310"/>
            <a:ext cx="8659368" cy="350000"/>
          </a:xfrm>
          <a:prstGeom prst="rect">
            <a:avLst/>
          </a:prstGeom>
          <a:solidFill>
            <a:srgbClr val="DCFCE7"/>
          </a:solidFill>
          <a:ln w="12700">
            <a:solidFill>
              <a:srgbClr val="16A34A"/>
            </a:solidFill>
            <a:prstDash val="solid"/>
          </a:ln>
        </p:spPr>
      </p:sp>
      <p:sp>
        <p:nvSpPr>
          <p:cNvPr id="61" name="Txt61"/>
          <p:cNvSpPr/>
          <p:nvPr/>
        </p:nvSpPr>
        <p:spPr>
          <a:xfrm>
            <a:off x="420040" y="4583310"/>
            <a:ext cx="8459368" cy="350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fr-FR" sz="1000" b="1" dirty="0">
                <a:solidFill>
                  <a:srgbClr val="14532D"/>
                </a:solidFill>
              </a:rPr>
              <a:t>✔ Patient en rémission — Suivi IRM + Contrôle biologique tous les 6 mois — Pas de récidive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5683022-9BCA-242A-8A49-1DD4C4329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651" y="2478870"/>
            <a:ext cx="1819651" cy="213144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8C1B26D-AEDA-2281-87E4-DAC69336A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163" y="2474618"/>
            <a:ext cx="1532233" cy="21080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4592" y="0"/>
            <a:ext cx="8979408" cy="6858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fr-FR" b="1" dirty="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6" name="Text 4"/>
          <p:cNvSpPr/>
          <p:nvPr/>
        </p:nvSpPr>
        <p:spPr>
          <a:xfrm>
            <a:off x="320040" y="0"/>
            <a:ext cx="7909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2100" b="1" dirty="0">
                <a:solidFill>
                  <a:srgbClr val="FFFFFF"/>
                </a:solidFill>
              </a:rPr>
              <a:t>Cas Clinique : Mme D. 70 ans</a:t>
            </a:r>
          </a:p>
        </p:txBody>
      </p:sp>
      <p:sp>
        <p:nvSpPr>
          <p:cNvPr id="9" name="Shape 7"/>
          <p:cNvSpPr/>
          <p:nvPr/>
        </p:nvSpPr>
        <p:spPr>
          <a:xfrm>
            <a:off x="164592" y="4974336"/>
            <a:ext cx="8979408" cy="169164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20040" y="4974336"/>
            <a:ext cx="8686800" cy="16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800" dirty="0">
                <a:solidFill>
                  <a:srgbClr val="FFFFFF"/>
                </a:solidFill>
              </a:rPr>
              <a:t>Cancer du Rein sur Greffon Rénal</a:t>
            </a:r>
          </a:p>
        </p:txBody>
      </p:sp>
      <p:sp>
        <p:nvSpPr>
          <p:cNvPr id="11" name="Subtitle"/>
          <p:cNvSpPr/>
          <p:nvPr/>
        </p:nvSpPr>
        <p:spPr>
          <a:xfrm>
            <a:off x="320040" y="729020"/>
            <a:ext cx="8659368" cy="295272"/>
          </a:xfrm>
          <a:prstGeom prst="rect">
            <a:avLst/>
          </a:prstGeom>
          <a:solidFill>
            <a:srgbClr val="DBEAFE"/>
          </a:solidFill>
          <a:ln w="19050">
            <a:solidFill>
              <a:srgbClr val="2563EB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fr-FR" sz="1200" b="1" dirty="0">
                <a:solidFill>
                  <a:srgbClr val="2563EB"/>
                </a:solidFill>
              </a:rPr>
              <a:t>Découverte fortuite d’une lésion kystique du greffon</a:t>
            </a:r>
          </a:p>
        </p:txBody>
      </p:sp>
      <p:sp>
        <p:nvSpPr>
          <p:cNvPr id="20" name="Box20"/>
          <p:cNvSpPr/>
          <p:nvPr/>
        </p:nvSpPr>
        <p:spPr>
          <a:xfrm>
            <a:off x="320040" y="1076000"/>
            <a:ext cx="4100000" cy="3700000"/>
          </a:xfrm>
          <a:prstGeom prst="rect">
            <a:avLst/>
          </a:prstGeom>
          <a:solidFill>
            <a:srgbClr val="F8FAFF"/>
          </a:solidFill>
          <a:ln w="12700">
            <a:solidFill>
              <a:srgbClr val="2563EB"/>
            </a:solidFill>
            <a:prstDash val="solid"/>
          </a:ln>
          <a:effectLst>
            <a:outerShdw blurRad="50800" dist="12700" dir="5400000" rotWithShape="0">
              <a:srgbClr val="000000">
                <a:alpha val="8000"/>
              </a:srgbClr>
            </a:outerShdw>
          </a:effectLst>
        </p:spPr>
      </p:sp>
      <p:sp>
        <p:nvSpPr>
          <p:cNvPr id="21" name="SecHdr21"/>
          <p:cNvSpPr/>
          <p:nvPr/>
        </p:nvSpPr>
        <p:spPr>
          <a:xfrm>
            <a:off x="320040" y="1076000"/>
            <a:ext cx="4100000" cy="3400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fr-FR" sz="1100" b="1" dirty="0">
                <a:solidFill>
                  <a:srgbClr val="FFFFFF"/>
                </a:solidFill>
              </a:rPr>
              <a:t>Contexte clinique</a:t>
            </a:r>
          </a:p>
        </p:txBody>
      </p:sp>
      <p:sp>
        <p:nvSpPr>
          <p:cNvPr id="22" name="Bul22"/>
          <p:cNvSpPr/>
          <p:nvPr/>
        </p:nvSpPr>
        <p:spPr>
          <a:xfrm>
            <a:off x="320040" y="1416000"/>
            <a:ext cx="4100000" cy="2000000"/>
          </a:xfrm>
          <a:prstGeom prst="rect">
            <a:avLst/>
          </a:prstGeom>
          <a:noFill/>
          <a:ln/>
        </p:spPr>
        <p:txBody>
          <a:bodyPr wrap="square" lIns="91440" tIns="91440" rIns="91440" bIns="91440" rtlCol="0" anchor="t"/>
          <a:lstStyle/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293B"/>
                </a:solidFill>
              </a:rPr>
              <a:t>70 ans — Polykystose rénale autosomique dominante (PKAD)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293B"/>
                </a:solidFill>
              </a:rPr>
              <a:t>Transplantation rénale en 2010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293B"/>
                </a:solidFill>
              </a:rPr>
              <a:t>Créat 178 — MDRD 23 mL/min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293B"/>
                </a:solidFill>
              </a:rPr>
              <a:t>Immunosuppression : Advagraf / Cellcept / Cortancyl</a:t>
            </a:r>
          </a:p>
        </p:txBody>
      </p:sp>
      <p:sp>
        <p:nvSpPr>
          <p:cNvPr id="23" name="Txt23"/>
          <p:cNvSpPr/>
          <p:nvPr/>
        </p:nvSpPr>
        <p:spPr>
          <a:xfrm>
            <a:off x="420040" y="3416000"/>
            <a:ext cx="3900000" cy="300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fr-FR" sz="900" b="1" dirty="0">
                <a:solidFill>
                  <a:srgbClr val="1A3A6B"/>
                </a:solidFill>
              </a:rPr>
              <a:t>Évolution des lésions kystiques :</a:t>
            </a:r>
          </a:p>
        </p:txBody>
      </p:sp>
      <p:sp>
        <p:nvSpPr>
          <p:cNvPr id="24" name="Bul24"/>
          <p:cNvSpPr/>
          <p:nvPr/>
        </p:nvSpPr>
        <p:spPr>
          <a:xfrm>
            <a:off x="420040" y="3716000"/>
            <a:ext cx="3900000" cy="1000000"/>
          </a:xfrm>
          <a:prstGeom prst="rect">
            <a:avLst/>
          </a:prstGeom>
          <a:noFill/>
          <a:ln/>
        </p:spPr>
        <p:txBody>
          <a:bodyPr wrap="square" lIns="91440" tIns="91440" rIns="91440" bIns="91440" rtlCol="0" anchor="t"/>
          <a:lstStyle/>
          <a:p>
            <a:pPr marL="228600" indent="-228600">
              <a:spcBef>
                <a:spcPts val="200"/>
              </a:spcBef>
              <a:buChar char="●"/>
            </a:pPr>
            <a:r>
              <a:rPr lang="fr-FR" sz="880" dirty="0">
                <a:solidFill>
                  <a:srgbClr val="374151"/>
                </a:solidFill>
              </a:rPr>
              <a:t>2020 : 10 mm et 13 mm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880" dirty="0">
                <a:solidFill>
                  <a:srgbClr val="374151"/>
                </a:solidFill>
              </a:rPr>
              <a:t>2021 : 10 mm et 16 mm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880" dirty="0">
                <a:solidFill>
                  <a:srgbClr val="374151"/>
                </a:solidFill>
              </a:rPr>
              <a:t>2022 : 10 mm et 18 mm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880" dirty="0">
                <a:solidFill>
                  <a:srgbClr val="374151"/>
                </a:solidFill>
              </a:rPr>
              <a:t>2025 : 10 mm et 18 mm — Stable</a:t>
            </a:r>
          </a:p>
        </p:txBody>
      </p:sp>
      <p:sp>
        <p:nvSpPr>
          <p:cNvPr id="30" name="Box30"/>
          <p:cNvSpPr/>
          <p:nvPr/>
        </p:nvSpPr>
        <p:spPr>
          <a:xfrm>
            <a:off x="4580040" y="1076000"/>
            <a:ext cx="4399368" cy="3700000"/>
          </a:xfrm>
          <a:prstGeom prst="rect">
            <a:avLst/>
          </a:prstGeom>
          <a:solidFill>
            <a:srgbClr val="F8FAFF"/>
          </a:solidFill>
          <a:ln w="12700">
            <a:solidFill>
              <a:srgbClr val="2563EB"/>
            </a:solidFill>
            <a:prstDash val="solid"/>
          </a:ln>
          <a:effectLst>
            <a:outerShdw blurRad="50800" dist="12700" dir="5400000" rotWithShape="0">
              <a:srgbClr val="000000">
                <a:alpha val="8000"/>
              </a:srgbClr>
            </a:outerShdw>
          </a:effectLst>
        </p:spPr>
      </p:sp>
      <p:sp>
        <p:nvSpPr>
          <p:cNvPr id="31" name="SecHdr31"/>
          <p:cNvSpPr/>
          <p:nvPr/>
        </p:nvSpPr>
        <p:spPr>
          <a:xfrm>
            <a:off x="4580040" y="1076000"/>
            <a:ext cx="4399368" cy="34000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fr-FR" sz="1100" b="1" dirty="0">
                <a:solidFill>
                  <a:srgbClr val="FFFFFF"/>
                </a:solidFill>
              </a:rPr>
              <a:t>Mode de découverte &amp; bilan</a:t>
            </a:r>
          </a:p>
        </p:txBody>
      </p:sp>
      <p:sp>
        <p:nvSpPr>
          <p:cNvPr id="32" name="Bul32"/>
          <p:cNvSpPr/>
          <p:nvPr/>
        </p:nvSpPr>
        <p:spPr>
          <a:xfrm>
            <a:off x="4580040" y="1416000"/>
            <a:ext cx="4399368" cy="1600000"/>
          </a:xfrm>
          <a:prstGeom prst="rect">
            <a:avLst/>
          </a:prstGeom>
          <a:noFill/>
          <a:ln/>
        </p:spPr>
        <p:txBody>
          <a:bodyPr wrap="square" lIns="91440" tIns="91440" rIns="91440" bIns="91440" rtlCol="0" anchor="t"/>
          <a:lstStyle/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293B"/>
                </a:solidFill>
              </a:rPr>
              <a:t>Découverte fortuite sur échographie annuelle en 2020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293B"/>
                </a:solidFill>
              </a:rPr>
              <a:t>Déménagement en 2024 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 err="1">
                <a:solidFill>
                  <a:srgbClr val="1E293B"/>
                </a:solidFill>
              </a:rPr>
              <a:t>UroTDM</a:t>
            </a:r>
            <a:r>
              <a:rPr lang="fr-FR" sz="950" dirty="0">
                <a:solidFill>
                  <a:srgbClr val="1E293B"/>
                </a:solidFill>
              </a:rPr>
              <a:t> non réalisé (contre-indication DFG bas)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293B"/>
                </a:solidFill>
              </a:rPr>
              <a:t>IRM 2025 : Kyste Bosniak 3 — 18 mm et Kyste Bosniak 2F — 30 mm, réhaussement modéré</a:t>
            </a:r>
          </a:p>
        </p:txBody>
      </p:sp>
      <p:sp>
        <p:nvSpPr>
          <p:cNvPr id="40" name="Box40"/>
          <p:cNvSpPr/>
          <p:nvPr/>
        </p:nvSpPr>
        <p:spPr>
          <a:xfrm>
            <a:off x="4580040" y="3066000"/>
            <a:ext cx="4399368" cy="710000"/>
          </a:xfrm>
          <a:prstGeom prst="rect">
            <a:avLst/>
          </a:prstGeom>
          <a:solidFill>
            <a:srgbClr val="FFF7ED"/>
          </a:solidFill>
          <a:ln w="12700">
            <a:solidFill>
              <a:srgbClr val="EA580C"/>
            </a:solidFill>
            <a:prstDash val="solid"/>
          </a:ln>
        </p:spPr>
      </p:sp>
      <p:sp>
        <p:nvSpPr>
          <p:cNvPr id="41" name="Txt41"/>
          <p:cNvSpPr/>
          <p:nvPr/>
        </p:nvSpPr>
        <p:spPr>
          <a:xfrm>
            <a:off x="4680040" y="3066000"/>
            <a:ext cx="4199368" cy="710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fr-FR" sz="880" dirty="0">
                <a:solidFill>
                  <a:srgbClr val="7C2D12"/>
                </a:solidFill>
              </a:rPr>
              <a:t>⚠️ Classification Bosniak :
Bosniak III (22 mm) + Bosniak IIF (30 mm)
Cloisons fines, réhaussement modéré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6DCCB2F-060F-4FFA-A189-FCD80C165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275"/>
            <a:ext cx="4942195" cy="25749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B167BA6-7494-4E09-BC23-74855620D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131" y="2387600"/>
            <a:ext cx="5256869" cy="2680751"/>
          </a:xfrm>
          <a:prstGeom prst="rect">
            <a:avLst/>
          </a:prstGeom>
        </p:spPr>
      </p:pic>
      <p:sp>
        <p:nvSpPr>
          <p:cNvPr id="200" name="Caption200"/>
          <p:cNvSpPr/>
          <p:nvPr/>
        </p:nvSpPr>
        <p:spPr>
          <a:xfrm>
            <a:off x="0" y="4750000"/>
            <a:ext cx="9144000" cy="393500"/>
          </a:xfrm>
          <a:prstGeom prst="rect">
            <a:avLst/>
          </a:prstGeom>
          <a:solidFill>
            <a:srgbClr val="1A3A6B"/>
          </a:solidFill>
          <a:ln w="0">
            <a:noFill/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fr-FR" sz="900" b="1" dirty="0">
                <a:solidFill>
                  <a:srgbClr val="FFFFFF"/>
                </a:solidFill>
              </a:rPr>
              <a:t>IRM 2025 — Mme D. 70 ans — Kyste Bosniak III (22 mm) + Bosniak IIF (30 mm) sur greffon rénal</a:t>
            </a:r>
          </a:p>
        </p:txBody>
      </p:sp>
    </p:spTree>
    <p:extLst>
      <p:ext uri="{BB962C8B-B14F-4D97-AF65-F5344CB8AC3E}">
        <p14:creationId xmlns:p14="http://schemas.microsoft.com/office/powerpoint/2010/main" val="3545797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4592" y="0"/>
            <a:ext cx="8979408" cy="6858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fr-FR" b="1" dirty="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6" name="Text 4"/>
          <p:cNvSpPr/>
          <p:nvPr/>
        </p:nvSpPr>
        <p:spPr>
          <a:xfrm>
            <a:off x="320040" y="0"/>
            <a:ext cx="7909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2100" b="1" dirty="0">
                <a:solidFill>
                  <a:srgbClr val="FFFFFF"/>
                </a:solidFill>
              </a:rPr>
              <a:t>Cas Clinique : Mme D. 70 ans</a:t>
            </a:r>
          </a:p>
        </p:txBody>
      </p:sp>
      <p:sp>
        <p:nvSpPr>
          <p:cNvPr id="9" name="Shape 7"/>
          <p:cNvSpPr/>
          <p:nvPr/>
        </p:nvSpPr>
        <p:spPr>
          <a:xfrm>
            <a:off x="164592" y="4974336"/>
            <a:ext cx="8979408" cy="169164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20040" y="4974336"/>
            <a:ext cx="8686800" cy="16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800" dirty="0">
                <a:solidFill>
                  <a:srgbClr val="FFFFFF"/>
                </a:solidFill>
              </a:rPr>
              <a:t>Cancer du Rein sur Greffon Rénal</a:t>
            </a:r>
          </a:p>
        </p:txBody>
      </p:sp>
      <p:sp>
        <p:nvSpPr>
          <p:cNvPr id="11" name="Subtitle"/>
          <p:cNvSpPr/>
          <p:nvPr/>
        </p:nvSpPr>
        <p:spPr>
          <a:xfrm>
            <a:off x="320040" y="729020"/>
            <a:ext cx="8659368" cy="295272"/>
          </a:xfrm>
          <a:prstGeom prst="rect">
            <a:avLst/>
          </a:prstGeom>
          <a:solidFill>
            <a:srgbClr val="DBEAFE"/>
          </a:solidFill>
          <a:ln w="19050">
            <a:solidFill>
              <a:srgbClr val="2563EB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fr-FR" sz="1200" b="1" dirty="0">
                <a:solidFill>
                  <a:srgbClr val="2563EB"/>
                </a:solidFill>
              </a:rPr>
              <a:t>Biopsie non réalisable — Risque de rupture tumorale</a:t>
            </a:r>
          </a:p>
        </p:txBody>
      </p:sp>
      <p:sp>
        <p:nvSpPr>
          <p:cNvPr id="20" name="Box20"/>
          <p:cNvSpPr/>
          <p:nvPr/>
        </p:nvSpPr>
        <p:spPr>
          <a:xfrm>
            <a:off x="320040" y="1076000"/>
            <a:ext cx="8659368" cy="310000"/>
          </a:xfrm>
          <a:prstGeom prst="rect">
            <a:avLst/>
          </a:prstGeom>
          <a:solidFill>
            <a:srgbClr val="FFF7ED"/>
          </a:solidFill>
          <a:ln w="12700">
            <a:solidFill>
              <a:srgbClr val="EA580C"/>
            </a:solidFill>
            <a:prstDash val="solid"/>
          </a:ln>
        </p:spPr>
      </p:sp>
      <p:sp>
        <p:nvSpPr>
          <p:cNvPr id="21" name="Txt21"/>
          <p:cNvSpPr/>
          <p:nvPr/>
        </p:nvSpPr>
        <p:spPr>
          <a:xfrm>
            <a:off x="420040" y="1076000"/>
            <a:ext cx="8459368" cy="310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fr-FR" sz="880" dirty="0">
                <a:solidFill>
                  <a:srgbClr val="7C2D12"/>
                </a:solidFill>
              </a:rPr>
              <a:t>Bosniak III / IV — Biopsie contre-indiquée (risque de rupture) — DFG 23 mL/min — 70 ans — Évolution stable sur 5 ans</a:t>
            </a:r>
          </a:p>
        </p:txBody>
      </p:sp>
      <p:sp>
        <p:nvSpPr>
          <p:cNvPr id="30" name="Box30"/>
          <p:cNvSpPr/>
          <p:nvPr/>
        </p:nvSpPr>
        <p:spPr>
          <a:xfrm>
            <a:off x="320040" y="1440000"/>
            <a:ext cx="2700000" cy="2950000"/>
          </a:xfrm>
          <a:prstGeom prst="rect">
            <a:avLst/>
          </a:prstGeom>
          <a:solidFill>
            <a:srgbClr val="EFF6FF"/>
          </a:solidFill>
          <a:ln w="12700">
            <a:solidFill>
              <a:srgbClr val="2563EB"/>
            </a:solidFill>
            <a:prstDash val="solid"/>
          </a:ln>
          <a:effectLst>
            <a:outerShdw blurRad="50800" dist="12700" dir="5400000" rotWithShape="0">
              <a:srgbClr val="000000">
                <a:alpha val="8000"/>
              </a:srgbClr>
            </a:outerShdw>
          </a:effectLst>
        </p:spPr>
      </p:sp>
      <p:sp>
        <p:nvSpPr>
          <p:cNvPr id="31" name="SecHdr31"/>
          <p:cNvSpPr/>
          <p:nvPr/>
        </p:nvSpPr>
        <p:spPr>
          <a:xfrm>
            <a:off x="320040" y="1440000"/>
            <a:ext cx="2700000" cy="34000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fr-FR" sz="1100" b="1" dirty="0">
                <a:solidFill>
                  <a:srgbClr val="FFFFFF"/>
                </a:solidFill>
              </a:rPr>
              <a:t>► Surveillance</a:t>
            </a:r>
          </a:p>
        </p:txBody>
      </p:sp>
      <p:sp>
        <p:nvSpPr>
          <p:cNvPr id="32" name="Bul32"/>
          <p:cNvSpPr/>
          <p:nvPr/>
        </p:nvSpPr>
        <p:spPr>
          <a:xfrm>
            <a:off x="320040" y="1780000"/>
            <a:ext cx="2700000" cy="2610000"/>
          </a:xfrm>
          <a:prstGeom prst="rect">
            <a:avLst/>
          </a:prstGeom>
          <a:noFill/>
          <a:ln/>
        </p:spPr>
        <p:txBody>
          <a:bodyPr wrap="square" lIns="91440" tIns="91440" rIns="91440" bIns="91440" rtlCol="0" anchor="t"/>
          <a:lstStyle/>
          <a:p>
            <a:pPr>
              <a:spcBef>
                <a:spcPts val="200"/>
              </a:spcBef>
            </a:pPr>
            <a:r>
              <a:rPr lang="fr-FR" sz="1100" b="1" dirty="0">
                <a:solidFill>
                  <a:srgbClr val="00B050"/>
                </a:solidFill>
              </a:rPr>
              <a:t>Pour</a:t>
            </a:r>
            <a:endParaRPr lang="fr-FR" sz="900" b="1" dirty="0">
              <a:solidFill>
                <a:srgbClr val="00B050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1E3A8A"/>
                </a:solidFill>
              </a:rPr>
              <a:t>Lésion peu évolutive sur 5 ans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1E3A8A"/>
                </a:solidFill>
              </a:rPr>
              <a:t>Carcinome kystique probable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1E3A8A"/>
                </a:solidFill>
              </a:rPr>
              <a:t>Risque métastatique = 0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1E3A8A"/>
                </a:solidFill>
              </a:rPr>
              <a:t>DFG = 23 </a:t>
            </a:r>
          </a:p>
          <a:p>
            <a:pPr marL="228600" indent="-228600">
              <a:spcBef>
                <a:spcPts val="200"/>
              </a:spcBef>
              <a:buChar char="●"/>
            </a:pPr>
            <a:endParaRPr lang="fr-FR" sz="900" dirty="0">
              <a:solidFill>
                <a:srgbClr val="1E3A8A"/>
              </a:solidFill>
            </a:endParaRPr>
          </a:p>
          <a:p>
            <a:pPr>
              <a:spcBef>
                <a:spcPts val="200"/>
              </a:spcBef>
            </a:pPr>
            <a:r>
              <a:rPr lang="fr-FR" sz="1100" b="1" dirty="0">
                <a:solidFill>
                  <a:srgbClr val="FF0000"/>
                </a:solidFill>
              </a:rPr>
              <a:t>Contre</a:t>
            </a:r>
            <a:endParaRPr lang="fr-FR" sz="900" b="1" dirty="0">
              <a:solidFill>
                <a:srgbClr val="FF0000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1E3A8A"/>
                </a:solidFill>
              </a:rPr>
              <a:t>Lésion très probablement cancéreuse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1E3A8A"/>
                </a:solidFill>
              </a:rPr>
              <a:t>Une augmentation en taille compliquerait le traitement</a:t>
            </a:r>
          </a:p>
        </p:txBody>
      </p:sp>
      <p:sp>
        <p:nvSpPr>
          <p:cNvPr id="40" name="Box40"/>
          <p:cNvSpPr/>
          <p:nvPr/>
        </p:nvSpPr>
        <p:spPr>
          <a:xfrm>
            <a:off x="3150040" y="1440000"/>
            <a:ext cx="2700000" cy="2950000"/>
          </a:xfrm>
          <a:prstGeom prst="rect">
            <a:avLst/>
          </a:prstGeom>
          <a:solidFill>
            <a:srgbClr val="F8FAFF"/>
          </a:solidFill>
          <a:ln w="12700">
            <a:solidFill>
              <a:srgbClr val="94A3B8"/>
            </a:solidFill>
            <a:prstDash val="solid"/>
          </a:ln>
          <a:effectLst>
            <a:outerShdw blurRad="50800" dist="12700" dir="5400000" rotWithShape="0">
              <a:srgbClr val="000000">
                <a:alpha val="8000"/>
              </a:srgbClr>
            </a:outerShdw>
          </a:effectLst>
        </p:spPr>
      </p:sp>
      <p:sp>
        <p:nvSpPr>
          <p:cNvPr id="41" name="SecHdr41"/>
          <p:cNvSpPr/>
          <p:nvPr/>
        </p:nvSpPr>
        <p:spPr>
          <a:xfrm>
            <a:off x="3150040" y="1440000"/>
            <a:ext cx="2700000" cy="340000"/>
          </a:xfrm>
          <a:prstGeom prst="rect">
            <a:avLst/>
          </a:prstGeom>
          <a:solidFill>
            <a:srgbClr val="64748B"/>
          </a:solidFill>
          <a:ln w="12700">
            <a:solidFill>
              <a:srgbClr val="64748B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fr-FR" sz="1100" b="1" dirty="0">
                <a:solidFill>
                  <a:srgbClr val="FFFFFF"/>
                </a:solidFill>
              </a:rPr>
              <a:t>Néphrectomie partielle</a:t>
            </a:r>
          </a:p>
        </p:txBody>
      </p:sp>
      <p:sp>
        <p:nvSpPr>
          <p:cNvPr id="42" name="Bul42"/>
          <p:cNvSpPr/>
          <p:nvPr/>
        </p:nvSpPr>
        <p:spPr>
          <a:xfrm>
            <a:off x="3150040" y="1780000"/>
            <a:ext cx="2700000" cy="2610000"/>
          </a:xfrm>
          <a:prstGeom prst="rect">
            <a:avLst/>
          </a:prstGeom>
          <a:noFill/>
          <a:ln/>
        </p:spPr>
        <p:txBody>
          <a:bodyPr wrap="square" lIns="91440" tIns="91440" rIns="91440" bIns="91440" rtlCol="0" anchor="t"/>
          <a:lstStyle/>
          <a:p>
            <a:pPr>
              <a:spcBef>
                <a:spcPts val="200"/>
              </a:spcBef>
            </a:pPr>
            <a:r>
              <a:rPr lang="fr-FR" sz="1100" b="1" dirty="0">
                <a:solidFill>
                  <a:srgbClr val="00B050"/>
                </a:solidFill>
              </a:rPr>
              <a:t>Pour</a:t>
            </a:r>
            <a:endParaRPr lang="fr-FR" sz="900" b="1" dirty="0">
              <a:solidFill>
                <a:srgbClr val="00B050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374151"/>
                </a:solidFill>
              </a:rPr>
              <a:t>Lésion kystique BIII ou IV</a:t>
            </a:r>
          </a:p>
          <a:p>
            <a:pPr marL="228600" indent="-228600">
              <a:spcBef>
                <a:spcPts val="200"/>
              </a:spcBef>
              <a:buChar char="●"/>
            </a:pPr>
            <a:endParaRPr lang="fr-FR" sz="900" dirty="0">
              <a:solidFill>
                <a:srgbClr val="374151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endParaRPr lang="fr-FR" sz="900" dirty="0">
              <a:solidFill>
                <a:srgbClr val="374151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endParaRPr lang="fr-FR" sz="900" dirty="0">
              <a:solidFill>
                <a:srgbClr val="374151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endParaRPr lang="fr-FR" sz="900" dirty="0">
              <a:solidFill>
                <a:srgbClr val="374151"/>
              </a:solidFill>
            </a:endParaRPr>
          </a:p>
          <a:p>
            <a:pPr>
              <a:spcBef>
                <a:spcPts val="200"/>
              </a:spcBef>
            </a:pPr>
            <a:r>
              <a:rPr lang="fr-FR" sz="1100" b="1" dirty="0">
                <a:solidFill>
                  <a:srgbClr val="FF0000"/>
                </a:solidFill>
              </a:rPr>
              <a:t>Contre</a:t>
            </a:r>
            <a:endParaRPr lang="fr-FR" sz="900" dirty="0">
              <a:solidFill>
                <a:srgbClr val="374151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374151"/>
                </a:solidFill>
              </a:rPr>
              <a:t>Fonction rénale médiocre (DFG 23)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374151"/>
                </a:solidFill>
              </a:rPr>
              <a:t>Faible risque évolutif/méta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374151"/>
                </a:solidFill>
              </a:rPr>
              <a:t>Risque dialyse post-op</a:t>
            </a:r>
          </a:p>
        </p:txBody>
      </p:sp>
      <p:sp>
        <p:nvSpPr>
          <p:cNvPr id="50" name="Box50"/>
          <p:cNvSpPr/>
          <p:nvPr/>
        </p:nvSpPr>
        <p:spPr>
          <a:xfrm>
            <a:off x="5980040" y="1440000"/>
            <a:ext cx="2700000" cy="2950000"/>
          </a:xfrm>
          <a:prstGeom prst="rect">
            <a:avLst/>
          </a:prstGeom>
          <a:solidFill>
            <a:srgbClr val="F8FAFF"/>
          </a:solidFill>
          <a:ln w="12700">
            <a:solidFill>
              <a:srgbClr val="94A3B8"/>
            </a:solidFill>
            <a:prstDash val="solid"/>
          </a:ln>
          <a:effectLst>
            <a:outerShdw blurRad="50800" dist="12700" dir="5400000" rotWithShape="0">
              <a:srgbClr val="000000">
                <a:alpha val="8000"/>
              </a:srgbClr>
            </a:outerShdw>
          </a:effectLst>
        </p:spPr>
      </p:sp>
      <p:sp>
        <p:nvSpPr>
          <p:cNvPr id="51" name="SecHdr51"/>
          <p:cNvSpPr/>
          <p:nvPr/>
        </p:nvSpPr>
        <p:spPr>
          <a:xfrm>
            <a:off x="5980040" y="1440000"/>
            <a:ext cx="2700000" cy="340000"/>
          </a:xfrm>
          <a:prstGeom prst="rect">
            <a:avLst/>
          </a:prstGeom>
          <a:solidFill>
            <a:srgbClr val="64748B"/>
          </a:solidFill>
          <a:ln w="12700">
            <a:solidFill>
              <a:srgbClr val="64748B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fr-FR" sz="1100" b="1" dirty="0">
                <a:solidFill>
                  <a:srgbClr val="FFFFFF"/>
                </a:solidFill>
              </a:rPr>
              <a:t>Ablathermie</a:t>
            </a:r>
          </a:p>
        </p:txBody>
      </p:sp>
      <p:sp>
        <p:nvSpPr>
          <p:cNvPr id="52" name="Bul52"/>
          <p:cNvSpPr/>
          <p:nvPr/>
        </p:nvSpPr>
        <p:spPr>
          <a:xfrm>
            <a:off x="5980040" y="1780000"/>
            <a:ext cx="2700000" cy="2610000"/>
          </a:xfrm>
          <a:prstGeom prst="rect">
            <a:avLst/>
          </a:prstGeom>
          <a:noFill/>
          <a:ln/>
        </p:spPr>
        <p:txBody>
          <a:bodyPr wrap="square" lIns="91440" tIns="91440" rIns="91440" bIns="91440" rtlCol="0" anchor="t"/>
          <a:lstStyle/>
          <a:p>
            <a:pPr>
              <a:spcBef>
                <a:spcPts val="200"/>
              </a:spcBef>
            </a:pPr>
            <a:r>
              <a:rPr lang="fr-FR" sz="1100" b="1" dirty="0">
                <a:solidFill>
                  <a:srgbClr val="00B050"/>
                </a:solidFill>
              </a:rPr>
              <a:t>Pour</a:t>
            </a:r>
            <a:endParaRPr lang="fr-FR" sz="900" dirty="0">
              <a:solidFill>
                <a:srgbClr val="374151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374151"/>
                </a:solidFill>
              </a:rPr>
              <a:t>Petite lésion, bas grade probable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374151"/>
                </a:solidFill>
              </a:rPr>
              <a:t>Peu de risque d’upstaging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374151"/>
                </a:solidFill>
              </a:rPr>
              <a:t>Difficulté d’accès en chirurgie</a:t>
            </a:r>
          </a:p>
          <a:p>
            <a:pPr marL="228600" indent="-228600">
              <a:spcBef>
                <a:spcPts val="200"/>
              </a:spcBef>
              <a:buChar char="●"/>
            </a:pPr>
            <a:endParaRPr lang="fr-FR" sz="900" dirty="0">
              <a:solidFill>
                <a:srgbClr val="374151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endParaRPr lang="fr-FR" sz="900" dirty="0">
              <a:solidFill>
                <a:srgbClr val="374151"/>
              </a:solidFill>
            </a:endParaRPr>
          </a:p>
          <a:p>
            <a:pPr>
              <a:spcBef>
                <a:spcPts val="200"/>
              </a:spcBef>
            </a:pPr>
            <a:r>
              <a:rPr lang="fr-FR" sz="1100" b="1" dirty="0">
                <a:solidFill>
                  <a:srgbClr val="FF0000"/>
                </a:solidFill>
              </a:rPr>
              <a:t>Contre</a:t>
            </a:r>
            <a:endParaRPr lang="fr-FR" sz="900" dirty="0">
              <a:solidFill>
                <a:srgbClr val="374151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374151"/>
                </a:solidFill>
              </a:rPr>
              <a:t>Lésion kystique : risque de rupture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374151"/>
                </a:solidFill>
              </a:rPr>
              <a:t>Pas d’anapath possible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00" dirty="0">
                <a:solidFill>
                  <a:srgbClr val="374151"/>
                </a:solidFill>
              </a:rPr>
              <a:t>Voie excrétrice et pédicule</a:t>
            </a:r>
          </a:p>
        </p:txBody>
      </p:sp>
      <p:sp>
        <p:nvSpPr>
          <p:cNvPr id="60" name="Decision60"/>
          <p:cNvSpPr/>
          <p:nvPr/>
        </p:nvSpPr>
        <p:spPr>
          <a:xfrm>
            <a:off x="320040" y="4460000"/>
            <a:ext cx="8659368" cy="380000"/>
          </a:xfrm>
          <a:prstGeom prst="roundRect">
            <a:avLst>
              <a:gd name="adj" fmla="val 10000"/>
            </a:avLst>
          </a:prstGeom>
          <a:solidFill>
            <a:srgbClr val="1A3A6B"/>
          </a:solidFill>
          <a:ln w="0">
            <a:noFill/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fr-FR" sz="1200" b="1" dirty="0">
                <a:solidFill>
                  <a:srgbClr val="FFFFFF"/>
                </a:solidFill>
              </a:rPr>
              <a:t>✔ Décision partagée avec le patient : Surveillance active — Contrôle IRM à 6 mois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4592" y="0"/>
            <a:ext cx="8979408" cy="6858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01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320040" y="0"/>
            <a:ext cx="7909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FFFFFF"/>
                </a:solidFill>
              </a:rPr>
              <a:t>Généralités sur le Cancer du Rein</a:t>
            </a:r>
            <a:endParaRPr lang="en-US" sz="2100" dirty="0"/>
          </a:p>
        </p:txBody>
      </p:sp>
      <p:sp>
        <p:nvSpPr>
          <p:cNvPr id="7" name="Shape 5"/>
          <p:cNvSpPr/>
          <p:nvPr/>
        </p:nvSpPr>
        <p:spPr>
          <a:xfrm>
            <a:off x="164592" y="685800"/>
            <a:ext cx="8979408" cy="310896"/>
          </a:xfrm>
          <a:prstGeom prst="rect">
            <a:avLst/>
          </a:prstGeom>
          <a:solidFill>
            <a:srgbClr val="DBEAFE"/>
          </a:solidFill>
          <a:ln w="12700">
            <a:solidFill>
              <a:srgbClr val="DBEAF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20040" y="685800"/>
            <a:ext cx="87782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1A3A6B"/>
                </a:solidFill>
              </a:rPr>
              <a:t>Épidémiologie, classification et biologie tumorale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164592" y="4974336"/>
            <a:ext cx="8979408" cy="169164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20040" y="4974336"/>
            <a:ext cx="8686800" cy="16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</a:rPr>
              <a:t>Cancer du Rein sur Greffon Rénal</a:t>
            </a:r>
            <a:endParaRPr lang="en-US" sz="800" dirty="0"/>
          </a:p>
        </p:txBody>
      </p:sp>
      <p:sp>
        <p:nvSpPr>
          <p:cNvPr id="11" name="Shape 9"/>
          <p:cNvSpPr/>
          <p:nvPr/>
        </p:nvSpPr>
        <p:spPr>
          <a:xfrm>
            <a:off x="320040" y="1042416"/>
            <a:ext cx="2697480" cy="896112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320040" y="1042416"/>
            <a:ext cx="2697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</a:rPr>
              <a:t>3ème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320040" y="1517904"/>
            <a:ext cx="2697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FDBFE"/>
                </a:solidFill>
              </a:rPr>
              <a:t>cancer urologique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BFDBFE"/>
                </a:solidFill>
              </a:rPr>
              <a:t>le plus fréquent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3200400" y="1042416"/>
            <a:ext cx="2697480" cy="896112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3200400" y="1042416"/>
            <a:ext cx="2697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</a:rPr>
              <a:t>~15 000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3200400" y="1517904"/>
            <a:ext cx="2697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FDBFE"/>
                </a:solidFill>
              </a:rPr>
              <a:t>nouveaux cas/an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BFDBFE"/>
                </a:solidFill>
              </a:rPr>
              <a:t>en France</a:t>
            </a:r>
            <a:endParaRPr lang="en-US" sz="900" dirty="0"/>
          </a:p>
        </p:txBody>
      </p:sp>
      <p:sp>
        <p:nvSpPr>
          <p:cNvPr id="17" name="Shape 15"/>
          <p:cNvSpPr/>
          <p:nvPr/>
        </p:nvSpPr>
        <p:spPr>
          <a:xfrm>
            <a:off x="6080760" y="1042416"/>
            <a:ext cx="2697480" cy="896112"/>
          </a:xfrm>
          <a:prstGeom prst="rect">
            <a:avLst/>
          </a:prstGeom>
          <a:solidFill>
            <a:srgbClr val="0D9488"/>
          </a:solidFill>
          <a:ln w="12700">
            <a:solidFill>
              <a:srgbClr val="0D9488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6080760" y="1042416"/>
            <a:ext cx="2697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</a:rPr>
              <a:t>70%</a:t>
            </a:r>
            <a:endParaRPr lang="en-US" sz="2400" dirty="0"/>
          </a:p>
        </p:txBody>
      </p:sp>
      <p:sp>
        <p:nvSpPr>
          <p:cNvPr id="19" name="Text 17"/>
          <p:cNvSpPr/>
          <p:nvPr/>
        </p:nvSpPr>
        <p:spPr>
          <a:xfrm>
            <a:off x="6080760" y="1517904"/>
            <a:ext cx="2697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FDBFE"/>
                </a:solidFill>
              </a:rPr>
              <a:t>carcinome à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BFDBFE"/>
                </a:solidFill>
              </a:rPr>
              <a:t>cellules claires (ccRCC)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320040" y="2011680"/>
            <a:ext cx="406908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320040" y="2011680"/>
            <a:ext cx="4069080" cy="347472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411480" y="2011680"/>
            <a:ext cx="38862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</a:rPr>
              <a:t>Facteurs de Risque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411480" y="2423160"/>
            <a:ext cx="64008" cy="320040"/>
          </a:xfrm>
          <a:prstGeom prst="rect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548640" y="242316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E293B"/>
                </a:solidFill>
              </a:rPr>
              <a:t>Tabac</a:t>
            </a:r>
            <a:endParaRPr lang="en-US" sz="1050" dirty="0"/>
          </a:p>
        </p:txBody>
      </p:sp>
      <p:sp>
        <p:nvSpPr>
          <p:cNvPr id="25" name="Text 23"/>
          <p:cNvSpPr/>
          <p:nvPr/>
        </p:nvSpPr>
        <p:spPr>
          <a:xfrm>
            <a:off x="2423160" y="242316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64748B"/>
                </a:solidFill>
              </a:rPr>
              <a:t>Risque relatif × 1,5–2</a:t>
            </a:r>
            <a:endParaRPr lang="en-US" sz="950" dirty="0"/>
          </a:p>
        </p:txBody>
      </p:sp>
      <p:sp>
        <p:nvSpPr>
          <p:cNvPr id="26" name="Shape 24"/>
          <p:cNvSpPr/>
          <p:nvPr/>
        </p:nvSpPr>
        <p:spPr>
          <a:xfrm>
            <a:off x="411480" y="2880360"/>
            <a:ext cx="64008" cy="320040"/>
          </a:xfrm>
          <a:prstGeom prst="rect">
            <a:avLst/>
          </a:prstGeom>
          <a:solidFill>
            <a:srgbClr val="D97706"/>
          </a:solidFill>
          <a:ln w="12700">
            <a:solidFill>
              <a:srgbClr val="D97706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548640" y="288036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E293B"/>
                </a:solidFill>
              </a:rPr>
              <a:t>Obésité (IMC &gt; 30)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2423160" y="288036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64748B"/>
                </a:solidFill>
              </a:rPr>
              <a:t>Corrélation dose-effet</a:t>
            </a:r>
            <a:endParaRPr lang="en-US" sz="950" dirty="0"/>
          </a:p>
        </p:txBody>
      </p:sp>
      <p:sp>
        <p:nvSpPr>
          <p:cNvPr id="29" name="Shape 27"/>
          <p:cNvSpPr/>
          <p:nvPr/>
        </p:nvSpPr>
        <p:spPr>
          <a:xfrm>
            <a:off x="411480" y="3337560"/>
            <a:ext cx="64008" cy="32004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48640" y="333756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E293B"/>
                </a:solidFill>
              </a:rPr>
              <a:t>HTA &amp; maladies rénales</a:t>
            </a:r>
            <a:endParaRPr lang="en-US" sz="1050" dirty="0"/>
          </a:p>
        </p:txBody>
      </p:sp>
      <p:sp>
        <p:nvSpPr>
          <p:cNvPr id="31" name="Text 29"/>
          <p:cNvSpPr/>
          <p:nvPr/>
        </p:nvSpPr>
        <p:spPr>
          <a:xfrm>
            <a:off x="2423160" y="333756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64748B"/>
                </a:solidFill>
              </a:rPr>
              <a:t>IRC chronique, kyste rénal</a:t>
            </a:r>
            <a:endParaRPr lang="en-US" sz="950" dirty="0"/>
          </a:p>
        </p:txBody>
      </p:sp>
      <p:sp>
        <p:nvSpPr>
          <p:cNvPr id="32" name="Shape 30"/>
          <p:cNvSpPr/>
          <p:nvPr/>
        </p:nvSpPr>
        <p:spPr>
          <a:xfrm>
            <a:off x="411480" y="3794760"/>
            <a:ext cx="64008" cy="320040"/>
          </a:xfrm>
          <a:prstGeom prst="rect">
            <a:avLst/>
          </a:prstGeom>
          <a:solidFill>
            <a:srgbClr val="64748B"/>
          </a:solidFill>
          <a:ln w="12700">
            <a:solidFill>
              <a:srgbClr val="64748B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548640" y="379476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E293B"/>
                </a:solidFill>
              </a:rPr>
              <a:t>Exposition professionnelle</a:t>
            </a:r>
            <a:endParaRPr lang="en-US" sz="1050" dirty="0"/>
          </a:p>
        </p:txBody>
      </p:sp>
      <p:sp>
        <p:nvSpPr>
          <p:cNvPr id="34" name="Text 32"/>
          <p:cNvSpPr/>
          <p:nvPr/>
        </p:nvSpPr>
        <p:spPr>
          <a:xfrm>
            <a:off x="2423160" y="379476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64748B"/>
                </a:solidFill>
              </a:rPr>
              <a:t>Trichloréthylène, cadmium</a:t>
            </a:r>
            <a:endParaRPr lang="en-US" sz="950" dirty="0"/>
          </a:p>
        </p:txBody>
      </p:sp>
      <p:sp>
        <p:nvSpPr>
          <p:cNvPr id="35" name="Shape 33"/>
          <p:cNvSpPr/>
          <p:nvPr/>
        </p:nvSpPr>
        <p:spPr>
          <a:xfrm>
            <a:off x="411480" y="4251960"/>
            <a:ext cx="64008" cy="320040"/>
          </a:xfrm>
          <a:prstGeom prst="rect">
            <a:avLst/>
          </a:prstGeom>
          <a:solidFill>
            <a:srgbClr val="0D9488"/>
          </a:solidFill>
          <a:ln w="12700">
            <a:solidFill>
              <a:srgbClr val="0D9488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548640" y="425196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E293B"/>
                </a:solidFill>
              </a:rPr>
              <a:t>Génétique</a:t>
            </a:r>
            <a:endParaRPr lang="en-US" sz="1050" dirty="0"/>
          </a:p>
        </p:txBody>
      </p:sp>
      <p:sp>
        <p:nvSpPr>
          <p:cNvPr id="37" name="Text 35"/>
          <p:cNvSpPr/>
          <p:nvPr/>
        </p:nvSpPr>
        <p:spPr>
          <a:xfrm>
            <a:off x="2423160" y="425196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64748B"/>
                </a:solidFill>
              </a:rPr>
              <a:t>VHL (ccRCC), MET (papillaire)</a:t>
            </a:r>
            <a:endParaRPr lang="en-US" sz="950" dirty="0"/>
          </a:p>
        </p:txBody>
      </p:sp>
      <p:sp>
        <p:nvSpPr>
          <p:cNvPr id="38" name="Shape 36"/>
          <p:cNvSpPr/>
          <p:nvPr/>
        </p:nvSpPr>
        <p:spPr>
          <a:xfrm>
            <a:off x="4663440" y="2011680"/>
            <a:ext cx="4315968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39" name="Shape 37"/>
          <p:cNvSpPr/>
          <p:nvPr/>
        </p:nvSpPr>
        <p:spPr>
          <a:xfrm>
            <a:off x="4663440" y="2011680"/>
            <a:ext cx="4315968" cy="347472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4754880" y="2011680"/>
            <a:ext cx="413308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</a:rPr>
              <a:t>Classification Histologique (OMS 2022)</a:t>
            </a:r>
            <a:endParaRPr lang="en-US" sz="1200" dirty="0"/>
          </a:p>
        </p:txBody>
      </p:sp>
      <p:sp>
        <p:nvSpPr>
          <p:cNvPr id="41" name="Shape 39"/>
          <p:cNvSpPr/>
          <p:nvPr/>
        </p:nvSpPr>
        <p:spPr>
          <a:xfrm>
            <a:off x="4754880" y="2624328"/>
            <a:ext cx="1463040" cy="9144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4754880" y="2624328"/>
            <a:ext cx="1024128" cy="9144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4754880" y="2423160"/>
            <a:ext cx="2286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E293B"/>
                </a:solidFill>
              </a:rPr>
              <a:t>Carcinome à cellules claires</a:t>
            </a:r>
            <a:endParaRPr lang="en-US" sz="950" dirty="0"/>
          </a:p>
        </p:txBody>
      </p:sp>
      <p:sp>
        <p:nvSpPr>
          <p:cNvPr id="44" name="Text 42"/>
          <p:cNvSpPr/>
          <p:nvPr/>
        </p:nvSpPr>
        <p:spPr>
          <a:xfrm>
            <a:off x="6400800" y="2423160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2563EB"/>
                </a:solidFill>
              </a:rPr>
              <a:t>70%</a:t>
            </a:r>
            <a:endParaRPr lang="en-US" sz="1000" dirty="0"/>
          </a:p>
        </p:txBody>
      </p:sp>
      <p:sp>
        <p:nvSpPr>
          <p:cNvPr id="45" name="Text 43"/>
          <p:cNvSpPr/>
          <p:nvPr/>
        </p:nvSpPr>
        <p:spPr>
          <a:xfrm>
            <a:off x="6903720" y="2423160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64748B"/>
                </a:solidFill>
              </a:rPr>
              <a:t>Variable — altération VHL</a:t>
            </a:r>
            <a:endParaRPr lang="en-US" sz="850" dirty="0"/>
          </a:p>
        </p:txBody>
      </p:sp>
      <p:sp>
        <p:nvSpPr>
          <p:cNvPr id="46" name="Shape 44"/>
          <p:cNvSpPr/>
          <p:nvPr/>
        </p:nvSpPr>
        <p:spPr>
          <a:xfrm>
            <a:off x="4754880" y="3081528"/>
            <a:ext cx="1463040" cy="9144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4754880" y="3081528"/>
            <a:ext cx="219456" cy="91440"/>
          </a:xfrm>
          <a:prstGeom prst="rect">
            <a:avLst/>
          </a:prstGeom>
          <a:solidFill>
            <a:srgbClr val="0D9488"/>
          </a:solidFill>
          <a:ln w="12700">
            <a:solidFill>
              <a:srgbClr val="0D9488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4754880" y="2880360"/>
            <a:ext cx="2286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E293B"/>
                </a:solidFill>
              </a:rPr>
              <a:t>Carcinome papillaire type I/II</a:t>
            </a:r>
            <a:endParaRPr lang="en-US" sz="950" dirty="0"/>
          </a:p>
        </p:txBody>
      </p:sp>
      <p:sp>
        <p:nvSpPr>
          <p:cNvPr id="49" name="Text 47"/>
          <p:cNvSpPr/>
          <p:nvPr/>
        </p:nvSpPr>
        <p:spPr>
          <a:xfrm>
            <a:off x="6400800" y="2880360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D9488"/>
                </a:solidFill>
              </a:rPr>
              <a:t>15%</a:t>
            </a:r>
            <a:endParaRPr lang="en-US" sz="1000" dirty="0"/>
          </a:p>
        </p:txBody>
      </p:sp>
      <p:sp>
        <p:nvSpPr>
          <p:cNvPr id="50" name="Text 48"/>
          <p:cNvSpPr/>
          <p:nvPr/>
        </p:nvSpPr>
        <p:spPr>
          <a:xfrm>
            <a:off x="6903720" y="2880360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64748B"/>
                </a:solidFill>
              </a:rPr>
              <a:t>Type II plus agressif</a:t>
            </a:r>
            <a:endParaRPr lang="en-US" sz="850" dirty="0"/>
          </a:p>
        </p:txBody>
      </p:sp>
      <p:sp>
        <p:nvSpPr>
          <p:cNvPr id="51" name="Shape 49"/>
          <p:cNvSpPr/>
          <p:nvPr/>
        </p:nvSpPr>
        <p:spPr>
          <a:xfrm>
            <a:off x="4754880" y="3538728"/>
            <a:ext cx="1463040" cy="9144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52" name="Shape 50"/>
          <p:cNvSpPr/>
          <p:nvPr/>
        </p:nvSpPr>
        <p:spPr>
          <a:xfrm>
            <a:off x="4754880" y="3538728"/>
            <a:ext cx="73152" cy="9144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4754880" y="3337560"/>
            <a:ext cx="2286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E293B"/>
                </a:solidFill>
              </a:rPr>
              <a:t>Carcinome chromophobe</a:t>
            </a:r>
            <a:endParaRPr lang="en-US" sz="950" dirty="0"/>
          </a:p>
        </p:txBody>
      </p:sp>
      <p:sp>
        <p:nvSpPr>
          <p:cNvPr id="54" name="Text 52"/>
          <p:cNvSpPr/>
          <p:nvPr/>
        </p:nvSpPr>
        <p:spPr>
          <a:xfrm>
            <a:off x="6400800" y="3337560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A3A6B"/>
                </a:solidFill>
              </a:rPr>
              <a:t>5%</a:t>
            </a:r>
            <a:endParaRPr lang="en-US" sz="1000" dirty="0"/>
          </a:p>
        </p:txBody>
      </p:sp>
      <p:sp>
        <p:nvSpPr>
          <p:cNvPr id="55" name="Text 53"/>
          <p:cNvSpPr/>
          <p:nvPr/>
        </p:nvSpPr>
        <p:spPr>
          <a:xfrm>
            <a:off x="6903720" y="3337560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64748B"/>
                </a:solidFill>
              </a:rPr>
              <a:t>Bon pronostic en général</a:t>
            </a:r>
            <a:endParaRPr lang="en-US" sz="850" dirty="0"/>
          </a:p>
        </p:txBody>
      </p:sp>
      <p:sp>
        <p:nvSpPr>
          <p:cNvPr id="56" name="Shape 54"/>
          <p:cNvSpPr/>
          <p:nvPr/>
        </p:nvSpPr>
        <p:spPr>
          <a:xfrm>
            <a:off x="4754880" y="3995928"/>
            <a:ext cx="1463040" cy="9144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4754880" y="3995928"/>
            <a:ext cx="73152" cy="91440"/>
          </a:xfrm>
          <a:prstGeom prst="rect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4754880" y="3794760"/>
            <a:ext cx="2286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E293B"/>
                </a:solidFill>
              </a:rPr>
              <a:t>Oncocytome (bénin)</a:t>
            </a:r>
            <a:endParaRPr lang="en-US" sz="950" dirty="0"/>
          </a:p>
        </p:txBody>
      </p:sp>
      <p:sp>
        <p:nvSpPr>
          <p:cNvPr id="59" name="Text 57"/>
          <p:cNvSpPr/>
          <p:nvPr/>
        </p:nvSpPr>
        <p:spPr>
          <a:xfrm>
            <a:off x="6400800" y="3794760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6A34A"/>
                </a:solidFill>
              </a:rPr>
              <a:t>5%</a:t>
            </a:r>
            <a:endParaRPr lang="en-US" sz="1000" dirty="0"/>
          </a:p>
        </p:txBody>
      </p:sp>
      <p:sp>
        <p:nvSpPr>
          <p:cNvPr id="60" name="Text 58"/>
          <p:cNvSpPr/>
          <p:nvPr/>
        </p:nvSpPr>
        <p:spPr>
          <a:xfrm>
            <a:off x="6903720" y="3794760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64748B"/>
                </a:solidFill>
              </a:rPr>
              <a:t>Pas de potentiel métastatique</a:t>
            </a:r>
            <a:endParaRPr lang="en-US" sz="850" dirty="0"/>
          </a:p>
        </p:txBody>
      </p:sp>
      <p:sp>
        <p:nvSpPr>
          <p:cNvPr id="61" name="Shape 59"/>
          <p:cNvSpPr/>
          <p:nvPr/>
        </p:nvSpPr>
        <p:spPr>
          <a:xfrm>
            <a:off x="4754880" y="4453128"/>
            <a:ext cx="1463040" cy="9144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2" name="Shape 60"/>
          <p:cNvSpPr/>
          <p:nvPr/>
        </p:nvSpPr>
        <p:spPr>
          <a:xfrm>
            <a:off x="4754880" y="4453128"/>
            <a:ext cx="73152" cy="91440"/>
          </a:xfrm>
          <a:prstGeom prst="rect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4754880" y="4251960"/>
            <a:ext cx="2286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E293B"/>
                </a:solidFill>
              </a:rPr>
              <a:t>Autres (sarcomatoïde, etc.)</a:t>
            </a:r>
            <a:endParaRPr lang="en-US" sz="950" dirty="0"/>
          </a:p>
        </p:txBody>
      </p:sp>
      <p:sp>
        <p:nvSpPr>
          <p:cNvPr id="64" name="Text 62"/>
          <p:cNvSpPr/>
          <p:nvPr/>
        </p:nvSpPr>
        <p:spPr>
          <a:xfrm>
            <a:off x="6400800" y="4251960"/>
            <a:ext cx="457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DC2626"/>
                </a:solidFill>
              </a:rPr>
              <a:t>5%</a:t>
            </a:r>
            <a:endParaRPr lang="en-US" sz="1000" dirty="0"/>
          </a:p>
        </p:txBody>
      </p:sp>
      <p:sp>
        <p:nvSpPr>
          <p:cNvPr id="65" name="Text 63"/>
          <p:cNvSpPr/>
          <p:nvPr/>
        </p:nvSpPr>
        <p:spPr>
          <a:xfrm>
            <a:off x="6903720" y="4251960"/>
            <a:ext cx="2011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64748B"/>
                </a:solidFill>
              </a:rPr>
              <a:t>Souvent de mauvais pronostic</a:t>
            </a:r>
            <a:endParaRPr lang="en-US" sz="8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4592" y="0"/>
            <a:ext cx="8979408" cy="6858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fr-FR" b="1" dirty="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6" name="Text 4"/>
          <p:cNvSpPr/>
          <p:nvPr/>
        </p:nvSpPr>
        <p:spPr>
          <a:xfrm>
            <a:off x="320040" y="0"/>
            <a:ext cx="7909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2100" b="1" dirty="0">
                <a:solidFill>
                  <a:srgbClr val="FFFFFF"/>
                </a:solidFill>
              </a:rPr>
              <a:t>Cas Clinique : M. F. 58 ans</a:t>
            </a:r>
          </a:p>
        </p:txBody>
      </p:sp>
      <p:sp>
        <p:nvSpPr>
          <p:cNvPr id="9" name="Shape 7"/>
          <p:cNvSpPr/>
          <p:nvPr/>
        </p:nvSpPr>
        <p:spPr>
          <a:xfrm>
            <a:off x="164592" y="4974336"/>
            <a:ext cx="8979408" cy="169164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20040" y="4974336"/>
            <a:ext cx="8686800" cy="16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800" dirty="0">
                <a:solidFill>
                  <a:srgbClr val="FFFFFF"/>
                </a:solidFill>
              </a:rPr>
              <a:t>Cancer du Rein sur Greffon Rénal</a:t>
            </a:r>
          </a:p>
        </p:txBody>
      </p:sp>
      <p:sp>
        <p:nvSpPr>
          <p:cNvPr id="11" name="Subtitle"/>
          <p:cNvSpPr/>
          <p:nvPr/>
        </p:nvSpPr>
        <p:spPr>
          <a:xfrm>
            <a:off x="320040" y="729020"/>
            <a:ext cx="8659368" cy="295272"/>
          </a:xfrm>
          <a:prstGeom prst="rect">
            <a:avLst/>
          </a:prstGeom>
          <a:solidFill>
            <a:srgbClr val="DBEAFE"/>
          </a:solidFill>
          <a:ln w="19050">
            <a:solidFill>
              <a:srgbClr val="2563EB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fr-FR" sz="1200" b="1" dirty="0">
                <a:solidFill>
                  <a:srgbClr val="2563EB"/>
                </a:solidFill>
              </a:rPr>
              <a:t>Nov 2024 : Découverte fortuite d’une lésion tissulaire du greffon</a:t>
            </a:r>
          </a:p>
        </p:txBody>
      </p:sp>
      <p:sp>
        <p:nvSpPr>
          <p:cNvPr id="20" name="Box20"/>
          <p:cNvSpPr/>
          <p:nvPr/>
        </p:nvSpPr>
        <p:spPr>
          <a:xfrm>
            <a:off x="320040" y="1076000"/>
            <a:ext cx="4100000" cy="3700000"/>
          </a:xfrm>
          <a:prstGeom prst="rect">
            <a:avLst/>
          </a:prstGeom>
          <a:solidFill>
            <a:srgbClr val="F8FAFF"/>
          </a:solidFill>
          <a:ln w="12700">
            <a:solidFill>
              <a:srgbClr val="2563EB"/>
            </a:solidFill>
            <a:prstDash val="solid"/>
          </a:ln>
          <a:effectLst>
            <a:outerShdw blurRad="50800" dist="12700" dir="5400000" rotWithShape="0">
              <a:srgbClr val="000000">
                <a:alpha val="8000"/>
              </a:srgbClr>
            </a:outerShdw>
          </a:effectLst>
        </p:spPr>
      </p:sp>
      <p:sp>
        <p:nvSpPr>
          <p:cNvPr id="21" name="SecHdr21"/>
          <p:cNvSpPr/>
          <p:nvPr/>
        </p:nvSpPr>
        <p:spPr>
          <a:xfrm>
            <a:off x="320040" y="1076000"/>
            <a:ext cx="4100000" cy="3400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fr-FR" sz="1100" b="1" dirty="0">
                <a:solidFill>
                  <a:srgbClr val="FFFFFF"/>
                </a:solidFill>
              </a:rPr>
              <a:t>Contexte clinique</a:t>
            </a:r>
          </a:p>
        </p:txBody>
      </p:sp>
      <p:sp>
        <p:nvSpPr>
          <p:cNvPr id="22" name="Bul22"/>
          <p:cNvSpPr/>
          <p:nvPr/>
        </p:nvSpPr>
        <p:spPr>
          <a:xfrm>
            <a:off x="320040" y="1416000"/>
            <a:ext cx="4100000" cy="3360000"/>
          </a:xfrm>
          <a:prstGeom prst="rect">
            <a:avLst/>
          </a:prstGeom>
          <a:noFill/>
          <a:ln/>
        </p:spPr>
        <p:txBody>
          <a:bodyPr wrap="square" lIns="91440" tIns="91440" rIns="91440" bIns="91440" rtlCol="0" anchor="t"/>
          <a:lstStyle/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293B"/>
                </a:solidFill>
              </a:rPr>
              <a:t>58 ans — Tabac 35 PA</a:t>
            </a:r>
          </a:p>
          <a:p>
            <a:pPr marL="228600" indent="-228600">
              <a:spcBef>
                <a:spcPts val="200"/>
              </a:spcBef>
              <a:buChar char="●"/>
            </a:pPr>
            <a:endParaRPr lang="fr-FR" sz="950" dirty="0">
              <a:solidFill>
                <a:srgbClr val="1E293B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293B"/>
                </a:solidFill>
              </a:rPr>
              <a:t>Maladie de Berger (</a:t>
            </a:r>
            <a:r>
              <a:rPr lang="fr-FR" sz="950" dirty="0" err="1">
                <a:solidFill>
                  <a:srgbClr val="1E293B"/>
                </a:solidFill>
              </a:rPr>
              <a:t>IgA</a:t>
            </a:r>
            <a:r>
              <a:rPr lang="fr-FR" sz="950" dirty="0">
                <a:solidFill>
                  <a:srgbClr val="1E293B"/>
                </a:solidFill>
              </a:rPr>
              <a:t>)</a:t>
            </a:r>
          </a:p>
          <a:p>
            <a:pPr marL="228600" indent="-228600">
              <a:spcBef>
                <a:spcPts val="200"/>
              </a:spcBef>
              <a:buChar char="●"/>
            </a:pPr>
            <a:endParaRPr lang="fr-FR" sz="950" dirty="0">
              <a:solidFill>
                <a:srgbClr val="1E293B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293B"/>
                </a:solidFill>
              </a:rPr>
              <a:t>Transplantation rénale en 2017</a:t>
            </a:r>
          </a:p>
          <a:p>
            <a:pPr marL="228600" indent="-228600">
              <a:spcBef>
                <a:spcPts val="200"/>
              </a:spcBef>
              <a:buChar char="●"/>
            </a:pPr>
            <a:endParaRPr lang="fr-FR" sz="950" dirty="0">
              <a:solidFill>
                <a:srgbClr val="1E293B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293B"/>
                </a:solidFill>
              </a:rPr>
              <a:t>Créat 155 — MDRD 40 mL/min</a:t>
            </a:r>
          </a:p>
          <a:p>
            <a:pPr marL="228600" indent="-228600">
              <a:spcBef>
                <a:spcPts val="200"/>
              </a:spcBef>
              <a:buChar char="●"/>
            </a:pPr>
            <a:endParaRPr lang="fr-FR" sz="950" dirty="0">
              <a:solidFill>
                <a:srgbClr val="1E293B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293B"/>
                </a:solidFill>
              </a:rPr>
              <a:t>Certican / Belatacept / Cortancyl</a:t>
            </a:r>
          </a:p>
          <a:p>
            <a:pPr>
              <a:spcBef>
                <a:spcPts val="200"/>
              </a:spcBef>
            </a:pPr>
            <a:endParaRPr lang="fr-FR" sz="950" dirty="0">
              <a:solidFill>
                <a:srgbClr val="1E293B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293B"/>
                </a:solidFill>
              </a:rPr>
              <a:t>Eliquis</a:t>
            </a:r>
          </a:p>
        </p:txBody>
      </p:sp>
      <p:sp>
        <p:nvSpPr>
          <p:cNvPr id="30" name="Box30"/>
          <p:cNvSpPr/>
          <p:nvPr/>
        </p:nvSpPr>
        <p:spPr>
          <a:xfrm>
            <a:off x="4580040" y="1076000"/>
            <a:ext cx="4399368" cy="3700000"/>
          </a:xfrm>
          <a:prstGeom prst="rect">
            <a:avLst/>
          </a:prstGeom>
          <a:solidFill>
            <a:srgbClr val="F8FAFF"/>
          </a:solidFill>
          <a:ln w="12700">
            <a:solidFill>
              <a:srgbClr val="2563EB"/>
            </a:solidFill>
            <a:prstDash val="solid"/>
          </a:ln>
          <a:effectLst>
            <a:outerShdw blurRad="50800" dist="12700" dir="5400000" rotWithShape="0">
              <a:srgbClr val="000000">
                <a:alpha val="8000"/>
              </a:srgbClr>
            </a:outerShdw>
          </a:effectLst>
        </p:spPr>
      </p:sp>
      <p:sp>
        <p:nvSpPr>
          <p:cNvPr id="31" name="SecHdr31"/>
          <p:cNvSpPr/>
          <p:nvPr/>
        </p:nvSpPr>
        <p:spPr>
          <a:xfrm>
            <a:off x="4580040" y="1076000"/>
            <a:ext cx="4399368" cy="34000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fr-FR" sz="1100" b="1" dirty="0">
                <a:solidFill>
                  <a:srgbClr val="FFFFFF"/>
                </a:solidFill>
              </a:rPr>
              <a:t>Mode de découverte &amp; bilan</a:t>
            </a:r>
          </a:p>
        </p:txBody>
      </p:sp>
      <p:sp>
        <p:nvSpPr>
          <p:cNvPr id="32" name="Bul32"/>
          <p:cNvSpPr/>
          <p:nvPr/>
        </p:nvSpPr>
        <p:spPr>
          <a:xfrm>
            <a:off x="4580040" y="1416000"/>
            <a:ext cx="4399368" cy="3360000"/>
          </a:xfrm>
          <a:prstGeom prst="rect">
            <a:avLst/>
          </a:prstGeom>
          <a:noFill/>
          <a:ln/>
        </p:spPr>
        <p:txBody>
          <a:bodyPr wrap="square" lIns="91440" tIns="91440" rIns="91440" bIns="91440" rtlCol="0" anchor="t"/>
          <a:lstStyle/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293B"/>
                </a:solidFill>
              </a:rPr>
              <a:t>Découverte fortuite sur échographie annuelle</a:t>
            </a:r>
          </a:p>
          <a:p>
            <a:pPr marL="228600" indent="-228600">
              <a:spcBef>
                <a:spcPts val="200"/>
              </a:spcBef>
              <a:buChar char="●"/>
            </a:pPr>
            <a:endParaRPr lang="fr-FR" sz="950" dirty="0">
              <a:solidFill>
                <a:srgbClr val="1E293B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293B"/>
                </a:solidFill>
              </a:rPr>
              <a:t>Sonovue : </a:t>
            </a:r>
            <a:r>
              <a:rPr lang="fr-FR" sz="950" dirty="0" err="1">
                <a:solidFill>
                  <a:srgbClr val="1E293B"/>
                </a:solidFill>
              </a:rPr>
              <a:t>réhaussement</a:t>
            </a:r>
            <a:r>
              <a:rPr lang="fr-FR" sz="950" dirty="0">
                <a:solidFill>
                  <a:srgbClr val="1E293B"/>
                </a:solidFill>
              </a:rPr>
              <a:t> significatif</a:t>
            </a:r>
          </a:p>
          <a:p>
            <a:pPr marL="228600" indent="-228600">
              <a:spcBef>
                <a:spcPts val="200"/>
              </a:spcBef>
              <a:buChar char="●"/>
            </a:pPr>
            <a:endParaRPr lang="fr-FR" sz="950" dirty="0">
              <a:solidFill>
                <a:srgbClr val="1E293B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293B"/>
                </a:solidFill>
              </a:rPr>
              <a:t>IRM : 25 mm, HypoT2, faible </a:t>
            </a:r>
            <a:r>
              <a:rPr lang="fr-FR" sz="950" dirty="0" err="1">
                <a:solidFill>
                  <a:srgbClr val="1E293B"/>
                </a:solidFill>
              </a:rPr>
              <a:t>réhaussement</a:t>
            </a:r>
            <a:endParaRPr lang="fr-FR" sz="950" dirty="0">
              <a:solidFill>
                <a:srgbClr val="1E293B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endParaRPr lang="fr-FR" sz="950" dirty="0">
              <a:solidFill>
                <a:srgbClr val="1E293B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293B"/>
                </a:solidFill>
              </a:rPr>
              <a:t>TDM : lésion exophytique, lèvre antérieure</a:t>
            </a:r>
          </a:p>
          <a:p>
            <a:pPr marL="228600" indent="-228600">
              <a:spcBef>
                <a:spcPts val="200"/>
              </a:spcBef>
              <a:buChar char="●"/>
            </a:pPr>
            <a:endParaRPr lang="fr-FR" sz="950" dirty="0">
              <a:solidFill>
                <a:srgbClr val="1E293B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293B"/>
                </a:solidFill>
              </a:rPr>
              <a:t>Bilan d’extension négatif</a:t>
            </a:r>
          </a:p>
        </p:txBody>
      </p:sp>
      <p:sp>
        <p:nvSpPr>
          <p:cNvPr id="40" name="Box40"/>
          <p:cNvSpPr/>
          <p:nvPr/>
        </p:nvSpPr>
        <p:spPr>
          <a:xfrm>
            <a:off x="320040" y="4820000"/>
            <a:ext cx="8659368" cy="100000"/>
          </a:xfrm>
          <a:prstGeom prst="rect">
            <a:avLst/>
          </a:prstGeom>
          <a:solidFill>
            <a:srgbClr val="EA580C"/>
          </a:solidFill>
          <a:ln w="12700">
            <a:solidFill>
              <a:srgbClr val="EA580C"/>
            </a:solidFill>
            <a:prstDash val="solid"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88E1D6B-EDC8-46A0-91A7-6B1E7C857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15" y="539750"/>
            <a:ext cx="7890570" cy="3409950"/>
          </a:xfrm>
          <a:prstGeom prst="rect">
            <a:avLst/>
          </a:prstGeom>
        </p:spPr>
      </p:pic>
      <p:sp>
        <p:nvSpPr>
          <p:cNvPr id="200" name="Caption200"/>
          <p:cNvSpPr/>
          <p:nvPr/>
        </p:nvSpPr>
        <p:spPr>
          <a:xfrm>
            <a:off x="0" y="4750000"/>
            <a:ext cx="9144000" cy="393500"/>
          </a:xfrm>
          <a:prstGeom prst="rect">
            <a:avLst/>
          </a:prstGeom>
          <a:solidFill>
            <a:srgbClr val="1A3A6B"/>
          </a:solidFill>
          <a:ln w="0">
            <a:noFill/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fr-FR" sz="900" b="1" dirty="0">
                <a:solidFill>
                  <a:srgbClr val="FFFFFF"/>
                </a:solidFill>
              </a:rPr>
              <a:t>TDM / IRM — M. F. 58 ans — Lésion exophytique 25 mm, lèvre antérieure — Faible réhaussement</a:t>
            </a:r>
          </a:p>
        </p:txBody>
      </p:sp>
    </p:spTree>
    <p:extLst>
      <p:ext uri="{BB962C8B-B14F-4D97-AF65-F5344CB8AC3E}">
        <p14:creationId xmlns:p14="http://schemas.microsoft.com/office/powerpoint/2010/main" val="125036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4592" y="0"/>
            <a:ext cx="8979408" cy="6858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fr-FR" b="1" dirty="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6" name="Text 4"/>
          <p:cNvSpPr/>
          <p:nvPr/>
        </p:nvSpPr>
        <p:spPr>
          <a:xfrm>
            <a:off x="320040" y="0"/>
            <a:ext cx="7909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2100" b="1" dirty="0">
                <a:solidFill>
                  <a:srgbClr val="FFFFFF"/>
                </a:solidFill>
              </a:rPr>
              <a:t>Cas Clinique : M. F. 58 ans</a:t>
            </a:r>
          </a:p>
        </p:txBody>
      </p:sp>
      <p:sp>
        <p:nvSpPr>
          <p:cNvPr id="9" name="Shape 7"/>
          <p:cNvSpPr/>
          <p:nvPr/>
        </p:nvSpPr>
        <p:spPr>
          <a:xfrm>
            <a:off x="164592" y="4974336"/>
            <a:ext cx="8979408" cy="169164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20040" y="4974336"/>
            <a:ext cx="8686800" cy="16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800" dirty="0">
                <a:solidFill>
                  <a:srgbClr val="FFFFFF"/>
                </a:solidFill>
              </a:rPr>
              <a:t>Cancer du Rein sur Greffon Rénal</a:t>
            </a:r>
          </a:p>
        </p:txBody>
      </p:sp>
      <p:sp>
        <p:nvSpPr>
          <p:cNvPr id="11" name="Subtitle"/>
          <p:cNvSpPr/>
          <p:nvPr/>
        </p:nvSpPr>
        <p:spPr>
          <a:xfrm>
            <a:off x="320040" y="729020"/>
            <a:ext cx="8659368" cy="295272"/>
          </a:xfrm>
          <a:prstGeom prst="rect">
            <a:avLst/>
          </a:prstGeom>
          <a:solidFill>
            <a:srgbClr val="DBEAFE"/>
          </a:solidFill>
          <a:ln w="19050">
            <a:solidFill>
              <a:srgbClr val="2563EB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fr-FR" sz="1200" b="1" dirty="0">
                <a:solidFill>
                  <a:srgbClr val="2563EB"/>
                </a:solidFill>
              </a:rPr>
              <a:t>Discussion multidisciplinaire — Choix thérapeutique</a:t>
            </a:r>
          </a:p>
        </p:txBody>
      </p:sp>
      <p:sp>
        <p:nvSpPr>
          <p:cNvPr id="20" name="Box20"/>
          <p:cNvSpPr/>
          <p:nvPr/>
        </p:nvSpPr>
        <p:spPr>
          <a:xfrm>
            <a:off x="320040" y="1076000"/>
            <a:ext cx="8659368" cy="310000"/>
          </a:xfrm>
          <a:prstGeom prst="rect">
            <a:avLst/>
          </a:prstGeom>
          <a:solidFill>
            <a:srgbClr val="F8FAFF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21" name="Txt21"/>
          <p:cNvSpPr/>
          <p:nvPr/>
        </p:nvSpPr>
        <p:spPr>
          <a:xfrm>
            <a:off x="420040" y="1076000"/>
            <a:ext cx="8459368" cy="310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fr-FR" sz="880" dirty="0">
                <a:solidFill>
                  <a:srgbClr val="1E3A8A"/>
                </a:solidFill>
              </a:rPr>
              <a:t>Lésion tissulaire 25 mm exophytique — Lèvre antérieure — Certican/Eliquis — Patient 58 ans, fit</a:t>
            </a:r>
          </a:p>
        </p:txBody>
      </p:sp>
      <p:sp>
        <p:nvSpPr>
          <p:cNvPr id="30" name="Box30"/>
          <p:cNvSpPr/>
          <p:nvPr/>
        </p:nvSpPr>
        <p:spPr>
          <a:xfrm>
            <a:off x="320040" y="1440000"/>
            <a:ext cx="2700000" cy="2950000"/>
          </a:xfrm>
          <a:prstGeom prst="rect">
            <a:avLst/>
          </a:prstGeom>
          <a:solidFill>
            <a:srgbClr val="F8FAFF"/>
          </a:solidFill>
          <a:ln w="12700">
            <a:solidFill>
              <a:srgbClr val="94A3B8"/>
            </a:solidFill>
            <a:prstDash val="solid"/>
          </a:ln>
          <a:effectLst>
            <a:outerShdw blurRad="50800" dist="12700" dir="5400000" rotWithShape="0">
              <a:srgbClr val="000000">
                <a:alpha val="8000"/>
              </a:srgbClr>
            </a:outerShdw>
          </a:effectLst>
        </p:spPr>
      </p:sp>
      <p:sp>
        <p:nvSpPr>
          <p:cNvPr id="31" name="SecHdr31"/>
          <p:cNvSpPr/>
          <p:nvPr/>
        </p:nvSpPr>
        <p:spPr>
          <a:xfrm>
            <a:off x="320040" y="1440000"/>
            <a:ext cx="2700000" cy="340000"/>
          </a:xfrm>
          <a:prstGeom prst="rect">
            <a:avLst/>
          </a:prstGeom>
          <a:solidFill>
            <a:srgbClr val="64748B"/>
          </a:solidFill>
          <a:ln w="12700">
            <a:solidFill>
              <a:srgbClr val="64748B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fr-FR" sz="1100" b="1" dirty="0">
                <a:solidFill>
                  <a:srgbClr val="FFFFFF"/>
                </a:solidFill>
              </a:rPr>
              <a:t>Surveillance</a:t>
            </a:r>
          </a:p>
        </p:txBody>
      </p:sp>
      <p:sp>
        <p:nvSpPr>
          <p:cNvPr id="32" name="Bul32"/>
          <p:cNvSpPr/>
          <p:nvPr/>
        </p:nvSpPr>
        <p:spPr>
          <a:xfrm>
            <a:off x="320040" y="1780000"/>
            <a:ext cx="2700000" cy="2610000"/>
          </a:xfrm>
          <a:prstGeom prst="rect">
            <a:avLst/>
          </a:prstGeom>
          <a:noFill/>
          <a:ln/>
        </p:spPr>
        <p:txBody>
          <a:bodyPr wrap="square" lIns="91440" tIns="91440" rIns="91440" bIns="91440" rtlCol="0" anchor="t"/>
          <a:lstStyle/>
          <a:p>
            <a:pPr>
              <a:spcBef>
                <a:spcPts val="200"/>
              </a:spcBef>
            </a:pPr>
            <a:r>
              <a:rPr lang="fr-FR" sz="1100" b="1" dirty="0">
                <a:solidFill>
                  <a:srgbClr val="00B050"/>
                </a:solidFill>
              </a:rPr>
              <a:t>Pour</a:t>
            </a:r>
            <a:endParaRPr lang="fr-FR" sz="900" dirty="0">
              <a:solidFill>
                <a:srgbClr val="374151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1000" dirty="0">
                <a:solidFill>
                  <a:srgbClr val="374151"/>
                </a:solidFill>
              </a:rPr>
              <a:t>Lésion de petite taille peu réhaussante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1000" dirty="0">
                <a:solidFill>
                  <a:srgbClr val="374151"/>
                </a:solidFill>
              </a:rPr>
              <a:t>Carcinome papillaire probable</a:t>
            </a:r>
          </a:p>
          <a:p>
            <a:pPr marL="228600" indent="-228600">
              <a:spcBef>
                <a:spcPts val="200"/>
              </a:spcBef>
              <a:buChar char="●"/>
            </a:pPr>
            <a:endParaRPr lang="fr-FR" sz="900" dirty="0">
              <a:solidFill>
                <a:srgbClr val="374151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endParaRPr lang="fr-FR" sz="900" dirty="0">
              <a:solidFill>
                <a:srgbClr val="374151"/>
              </a:solidFill>
            </a:endParaRPr>
          </a:p>
          <a:p>
            <a:pPr>
              <a:spcBef>
                <a:spcPts val="200"/>
              </a:spcBef>
            </a:pPr>
            <a:endParaRPr lang="fr-FR" sz="1100" b="1" dirty="0">
              <a:solidFill>
                <a:srgbClr val="FF0000"/>
              </a:solidFill>
            </a:endParaRPr>
          </a:p>
          <a:p>
            <a:pPr>
              <a:spcBef>
                <a:spcPts val="200"/>
              </a:spcBef>
            </a:pPr>
            <a:r>
              <a:rPr lang="fr-FR" sz="1100" b="1" dirty="0">
                <a:solidFill>
                  <a:srgbClr val="FF0000"/>
                </a:solidFill>
              </a:rPr>
              <a:t>Contre</a:t>
            </a:r>
            <a:endParaRPr lang="fr-FR" sz="900" b="1" dirty="0">
              <a:solidFill>
                <a:srgbClr val="FF0000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1000" dirty="0">
                <a:solidFill>
                  <a:srgbClr val="374151"/>
                </a:solidFill>
              </a:rPr>
              <a:t>Pas d’antériorité connue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1000" dirty="0">
                <a:solidFill>
                  <a:srgbClr val="374151"/>
                </a:solidFill>
              </a:rPr>
              <a:t>Patient jeune et fit — traitement préférable</a:t>
            </a:r>
          </a:p>
        </p:txBody>
      </p:sp>
      <p:sp>
        <p:nvSpPr>
          <p:cNvPr id="40" name="Box40"/>
          <p:cNvSpPr/>
          <p:nvPr/>
        </p:nvSpPr>
        <p:spPr>
          <a:xfrm>
            <a:off x="3150040" y="1440000"/>
            <a:ext cx="2700000" cy="2950000"/>
          </a:xfrm>
          <a:prstGeom prst="rect">
            <a:avLst/>
          </a:prstGeom>
          <a:solidFill>
            <a:srgbClr val="EFF6FF"/>
          </a:solidFill>
          <a:ln w="12700">
            <a:solidFill>
              <a:srgbClr val="2563EB"/>
            </a:solidFill>
            <a:prstDash val="solid"/>
          </a:ln>
          <a:effectLst>
            <a:outerShdw blurRad="50800" dist="12700" dir="5400000" rotWithShape="0">
              <a:srgbClr val="000000">
                <a:alpha val="8000"/>
              </a:srgbClr>
            </a:outerShdw>
          </a:effectLst>
        </p:spPr>
      </p:sp>
      <p:sp>
        <p:nvSpPr>
          <p:cNvPr id="41" name="SecHdr41"/>
          <p:cNvSpPr/>
          <p:nvPr/>
        </p:nvSpPr>
        <p:spPr>
          <a:xfrm>
            <a:off x="3150040" y="1440000"/>
            <a:ext cx="2700000" cy="34000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fr-FR" sz="1100" b="1" dirty="0">
                <a:solidFill>
                  <a:srgbClr val="FFFFFF"/>
                </a:solidFill>
              </a:rPr>
              <a:t>► Néphrectomie partielle</a:t>
            </a:r>
          </a:p>
        </p:txBody>
      </p:sp>
      <p:sp>
        <p:nvSpPr>
          <p:cNvPr id="42" name="Bul42"/>
          <p:cNvSpPr/>
          <p:nvPr/>
        </p:nvSpPr>
        <p:spPr>
          <a:xfrm>
            <a:off x="3150040" y="1780000"/>
            <a:ext cx="2700000" cy="2610000"/>
          </a:xfrm>
          <a:prstGeom prst="rect">
            <a:avLst/>
          </a:prstGeom>
          <a:noFill/>
          <a:ln/>
        </p:spPr>
        <p:txBody>
          <a:bodyPr wrap="square" lIns="91440" tIns="91440" rIns="91440" bIns="91440" rtlCol="0" anchor="t"/>
          <a:lstStyle/>
          <a:p>
            <a:pPr>
              <a:spcBef>
                <a:spcPts val="200"/>
              </a:spcBef>
            </a:pPr>
            <a:r>
              <a:rPr lang="fr-FR" sz="1100" b="1" dirty="0">
                <a:solidFill>
                  <a:srgbClr val="00B050"/>
                </a:solidFill>
              </a:rPr>
              <a:t>Pour</a:t>
            </a:r>
            <a:endParaRPr lang="fr-FR" sz="900" dirty="0">
              <a:solidFill>
                <a:srgbClr val="1E3A8A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1000" dirty="0">
                <a:solidFill>
                  <a:srgbClr val="1E3A8A"/>
                </a:solidFill>
              </a:rPr>
              <a:t>Lésion tissulaire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1000" dirty="0">
                <a:solidFill>
                  <a:srgbClr val="1E3A8A"/>
                </a:solidFill>
              </a:rPr>
              <a:t>Lèvre antérieure favorable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1000" dirty="0">
                <a:solidFill>
                  <a:srgbClr val="1E3A8A"/>
                </a:solidFill>
              </a:rPr>
              <a:t>Chirurgie mini-invasive robot-assistée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1000" dirty="0">
                <a:solidFill>
                  <a:srgbClr val="1E3A8A"/>
                </a:solidFill>
              </a:rPr>
              <a:t>Patient jeune, bénéfice à long terme</a:t>
            </a:r>
          </a:p>
          <a:p>
            <a:pPr marL="228600" indent="-228600">
              <a:spcBef>
                <a:spcPts val="200"/>
              </a:spcBef>
              <a:buChar char="●"/>
            </a:pPr>
            <a:endParaRPr lang="fr-FR" sz="900" dirty="0">
              <a:solidFill>
                <a:srgbClr val="1E3A8A"/>
              </a:solidFill>
            </a:endParaRPr>
          </a:p>
          <a:p>
            <a:pPr>
              <a:spcBef>
                <a:spcPts val="200"/>
              </a:spcBef>
            </a:pPr>
            <a:r>
              <a:rPr lang="fr-FR" sz="1100" b="1" dirty="0">
                <a:solidFill>
                  <a:srgbClr val="FF0000"/>
                </a:solidFill>
              </a:rPr>
              <a:t>Contre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1000" dirty="0" err="1">
                <a:solidFill>
                  <a:srgbClr val="1E3A8A"/>
                </a:solidFill>
              </a:rPr>
              <a:t>Certican</a:t>
            </a:r>
            <a:r>
              <a:rPr lang="fr-FR" sz="1000" dirty="0">
                <a:solidFill>
                  <a:srgbClr val="1E3A8A"/>
                </a:solidFill>
              </a:rPr>
              <a:t>/Eliquis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1000" dirty="0">
                <a:solidFill>
                  <a:srgbClr val="1E3A8A"/>
                </a:solidFill>
              </a:rPr>
              <a:t>Risque chirurgical</a:t>
            </a:r>
          </a:p>
          <a:p>
            <a:pPr>
              <a:spcBef>
                <a:spcPts val="200"/>
              </a:spcBef>
            </a:pPr>
            <a:endParaRPr lang="fr-FR" sz="1100" b="1" dirty="0">
              <a:solidFill>
                <a:srgbClr val="1E3A8A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endParaRPr lang="fr-FR" sz="900" dirty="0">
              <a:solidFill>
                <a:srgbClr val="1E3A8A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endParaRPr lang="fr-FR" sz="900" dirty="0">
              <a:solidFill>
                <a:srgbClr val="1E3A8A"/>
              </a:solidFill>
            </a:endParaRPr>
          </a:p>
        </p:txBody>
      </p:sp>
      <p:sp>
        <p:nvSpPr>
          <p:cNvPr id="50" name="Box50"/>
          <p:cNvSpPr/>
          <p:nvPr/>
        </p:nvSpPr>
        <p:spPr>
          <a:xfrm>
            <a:off x="5980040" y="1440000"/>
            <a:ext cx="2700000" cy="2950000"/>
          </a:xfrm>
          <a:prstGeom prst="rect">
            <a:avLst/>
          </a:prstGeom>
          <a:solidFill>
            <a:srgbClr val="F8FAFF"/>
          </a:solidFill>
          <a:ln w="12700">
            <a:solidFill>
              <a:srgbClr val="94A3B8"/>
            </a:solidFill>
            <a:prstDash val="solid"/>
          </a:ln>
          <a:effectLst>
            <a:outerShdw blurRad="50800" dist="12700" dir="5400000" rotWithShape="0">
              <a:srgbClr val="000000">
                <a:alpha val="8000"/>
              </a:srgbClr>
            </a:outerShdw>
          </a:effectLst>
        </p:spPr>
      </p:sp>
      <p:sp>
        <p:nvSpPr>
          <p:cNvPr id="51" name="SecHdr51"/>
          <p:cNvSpPr/>
          <p:nvPr/>
        </p:nvSpPr>
        <p:spPr>
          <a:xfrm>
            <a:off x="5980040" y="1440000"/>
            <a:ext cx="2700000" cy="340000"/>
          </a:xfrm>
          <a:prstGeom prst="rect">
            <a:avLst/>
          </a:prstGeom>
          <a:solidFill>
            <a:srgbClr val="64748B"/>
          </a:solidFill>
          <a:ln w="12700">
            <a:solidFill>
              <a:srgbClr val="64748B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fr-FR" sz="1100" b="1" dirty="0">
                <a:solidFill>
                  <a:srgbClr val="FFFFFF"/>
                </a:solidFill>
              </a:rPr>
              <a:t>Ablathermie</a:t>
            </a:r>
          </a:p>
        </p:txBody>
      </p:sp>
      <p:sp>
        <p:nvSpPr>
          <p:cNvPr id="52" name="Bul52"/>
          <p:cNvSpPr/>
          <p:nvPr/>
        </p:nvSpPr>
        <p:spPr>
          <a:xfrm>
            <a:off x="5980040" y="1780000"/>
            <a:ext cx="2700000" cy="2610000"/>
          </a:xfrm>
          <a:prstGeom prst="rect">
            <a:avLst/>
          </a:prstGeom>
          <a:noFill/>
          <a:ln/>
        </p:spPr>
        <p:txBody>
          <a:bodyPr wrap="square" lIns="91440" tIns="91440" rIns="91440" bIns="91440" rtlCol="0" anchor="t"/>
          <a:lstStyle/>
          <a:p>
            <a:pPr>
              <a:spcBef>
                <a:spcPts val="200"/>
              </a:spcBef>
            </a:pPr>
            <a:r>
              <a:rPr lang="fr-FR" sz="1100" b="1" dirty="0">
                <a:solidFill>
                  <a:srgbClr val="00B050"/>
                </a:solidFill>
              </a:rPr>
              <a:t>Pour</a:t>
            </a:r>
            <a:endParaRPr lang="fr-FR" sz="1000" dirty="0">
              <a:solidFill>
                <a:srgbClr val="374151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1000" dirty="0">
                <a:solidFill>
                  <a:srgbClr val="374151"/>
                </a:solidFill>
              </a:rPr>
              <a:t>Petite lésion, bas grade probable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1000" dirty="0">
                <a:solidFill>
                  <a:srgbClr val="374151"/>
                </a:solidFill>
              </a:rPr>
              <a:t>Peu de risque d’</a:t>
            </a:r>
            <a:r>
              <a:rPr lang="fr-FR" sz="1000" dirty="0" err="1">
                <a:solidFill>
                  <a:srgbClr val="374151"/>
                </a:solidFill>
              </a:rPr>
              <a:t>upstaging</a:t>
            </a:r>
            <a:endParaRPr lang="fr-FR" sz="1000" dirty="0">
              <a:solidFill>
                <a:srgbClr val="374151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endParaRPr lang="fr-FR" sz="1000" dirty="0">
              <a:solidFill>
                <a:srgbClr val="374151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endParaRPr lang="fr-FR" sz="1000" dirty="0">
              <a:solidFill>
                <a:srgbClr val="374151"/>
              </a:solidFill>
            </a:endParaRPr>
          </a:p>
          <a:p>
            <a:pPr>
              <a:spcBef>
                <a:spcPts val="200"/>
              </a:spcBef>
            </a:pPr>
            <a:endParaRPr lang="fr-FR" sz="1100" b="1" dirty="0">
              <a:solidFill>
                <a:srgbClr val="FF0000"/>
              </a:solidFill>
            </a:endParaRPr>
          </a:p>
          <a:p>
            <a:pPr>
              <a:spcBef>
                <a:spcPts val="200"/>
              </a:spcBef>
            </a:pPr>
            <a:r>
              <a:rPr lang="fr-FR" sz="1100" b="1" dirty="0">
                <a:solidFill>
                  <a:srgbClr val="FF0000"/>
                </a:solidFill>
              </a:rPr>
              <a:t>Contre</a:t>
            </a:r>
            <a:endParaRPr lang="fr-FR" sz="1000" dirty="0">
              <a:solidFill>
                <a:srgbClr val="374151"/>
              </a:solidFill>
            </a:endParaRP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1000" dirty="0">
                <a:solidFill>
                  <a:srgbClr val="374151"/>
                </a:solidFill>
              </a:rPr>
              <a:t>Lèvre antérieure : risque digestif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1000" dirty="0">
                <a:solidFill>
                  <a:srgbClr val="374151"/>
                </a:solidFill>
              </a:rPr>
              <a:t>Nécessité d’une biopsie préalable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1000" dirty="0">
                <a:solidFill>
                  <a:srgbClr val="374151"/>
                </a:solidFill>
              </a:rPr>
              <a:t>Suivi</a:t>
            </a:r>
          </a:p>
        </p:txBody>
      </p:sp>
      <p:sp>
        <p:nvSpPr>
          <p:cNvPr id="60" name="Decision60"/>
          <p:cNvSpPr/>
          <p:nvPr/>
        </p:nvSpPr>
        <p:spPr>
          <a:xfrm>
            <a:off x="320040" y="4460000"/>
            <a:ext cx="8659368" cy="380000"/>
          </a:xfrm>
          <a:prstGeom prst="roundRect">
            <a:avLst>
              <a:gd name="adj" fmla="val 10000"/>
            </a:avLst>
          </a:prstGeom>
          <a:solidFill>
            <a:srgbClr val="1A3A6B"/>
          </a:solidFill>
          <a:ln w="0">
            <a:noFill/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fr-FR" sz="1200" b="1" dirty="0">
                <a:solidFill>
                  <a:srgbClr val="FFFFFF"/>
                </a:solidFill>
              </a:rPr>
              <a:t>✔ Décision partagée avec le patient : Néphrectomie partielle robot-assistée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4592" y="0"/>
            <a:ext cx="8979408" cy="6858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fr-FR" b="1" dirty="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6" name="Text 4"/>
          <p:cNvSpPr/>
          <p:nvPr/>
        </p:nvSpPr>
        <p:spPr>
          <a:xfrm>
            <a:off x="320040" y="0"/>
            <a:ext cx="7909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2100" b="1" dirty="0">
                <a:solidFill>
                  <a:srgbClr val="FFFFFF"/>
                </a:solidFill>
              </a:rPr>
              <a:t>Cas Clinique : M. F. 58 ans</a:t>
            </a:r>
          </a:p>
        </p:txBody>
      </p:sp>
      <p:sp>
        <p:nvSpPr>
          <p:cNvPr id="9" name="Shape 7"/>
          <p:cNvSpPr/>
          <p:nvPr/>
        </p:nvSpPr>
        <p:spPr>
          <a:xfrm>
            <a:off x="164592" y="4974336"/>
            <a:ext cx="8979408" cy="169164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20040" y="4974336"/>
            <a:ext cx="8686800" cy="16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800" dirty="0">
                <a:solidFill>
                  <a:srgbClr val="FFFFFF"/>
                </a:solidFill>
              </a:rPr>
              <a:t>Cancer du Rein sur Greffon Rénal</a:t>
            </a:r>
          </a:p>
        </p:txBody>
      </p:sp>
      <p:sp>
        <p:nvSpPr>
          <p:cNvPr id="11" name="Subtitle"/>
          <p:cNvSpPr/>
          <p:nvPr/>
        </p:nvSpPr>
        <p:spPr>
          <a:xfrm>
            <a:off x="320040" y="729020"/>
            <a:ext cx="8659368" cy="295272"/>
          </a:xfrm>
          <a:prstGeom prst="rect">
            <a:avLst/>
          </a:prstGeom>
          <a:solidFill>
            <a:srgbClr val="DBEAFE"/>
          </a:solidFill>
          <a:ln w="19050">
            <a:solidFill>
              <a:srgbClr val="2563EB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fr-FR" sz="1200" b="1" dirty="0">
                <a:solidFill>
                  <a:srgbClr val="2563EB"/>
                </a:solidFill>
              </a:rPr>
              <a:t>Néphrectomie partielle robot-assistée — Janvier 2025</a:t>
            </a:r>
          </a:p>
        </p:txBody>
      </p:sp>
      <p:sp>
        <p:nvSpPr>
          <p:cNvPr id="30" name="Box30"/>
          <p:cNvSpPr/>
          <p:nvPr/>
        </p:nvSpPr>
        <p:spPr>
          <a:xfrm>
            <a:off x="320040" y="1440000"/>
            <a:ext cx="2700000" cy="2600000"/>
          </a:xfrm>
          <a:prstGeom prst="rect">
            <a:avLst/>
          </a:prstGeom>
          <a:solidFill>
            <a:srgbClr val="F0FDF4"/>
          </a:solidFill>
          <a:ln w="12700">
            <a:solidFill>
              <a:srgbClr val="16A34A"/>
            </a:solidFill>
            <a:prstDash val="solid"/>
          </a:ln>
          <a:effectLst>
            <a:outerShdw blurRad="50800" dist="12700" dir="5400000" rotWithShape="0">
              <a:srgbClr val="000000">
                <a:alpha val="8000"/>
              </a:srgbClr>
            </a:outerShdw>
          </a:effectLst>
        </p:spPr>
      </p:sp>
      <p:sp>
        <p:nvSpPr>
          <p:cNvPr id="31" name="SecHdr31"/>
          <p:cNvSpPr/>
          <p:nvPr/>
        </p:nvSpPr>
        <p:spPr>
          <a:xfrm>
            <a:off x="320040" y="1440000"/>
            <a:ext cx="2700000" cy="340000"/>
          </a:xfrm>
          <a:prstGeom prst="rect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fr-FR" sz="1100" b="1" dirty="0">
                <a:solidFill>
                  <a:srgbClr val="FFFFFF"/>
                </a:solidFill>
              </a:rPr>
              <a:t>Chirurgie</a:t>
            </a:r>
          </a:p>
        </p:txBody>
      </p:sp>
      <p:sp>
        <p:nvSpPr>
          <p:cNvPr id="32" name="Bul32"/>
          <p:cNvSpPr/>
          <p:nvPr/>
        </p:nvSpPr>
        <p:spPr>
          <a:xfrm>
            <a:off x="320040" y="1780000"/>
            <a:ext cx="2700000" cy="2260000"/>
          </a:xfrm>
          <a:prstGeom prst="rect">
            <a:avLst/>
          </a:prstGeom>
          <a:noFill/>
          <a:ln/>
        </p:spPr>
        <p:txBody>
          <a:bodyPr wrap="square" lIns="91440" tIns="91440" rIns="91440" bIns="91440" rtlCol="0" anchor="t"/>
          <a:lstStyle/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4532D"/>
                </a:solidFill>
              </a:rPr>
              <a:t>Sans clampage vasculaire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4532D"/>
                </a:solidFill>
              </a:rPr>
              <a:t>Pertes sanguines : 250 mL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4532D"/>
                </a:solidFill>
              </a:rPr>
              <a:t>Durée opératoire : 70 min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4532D"/>
                </a:solidFill>
              </a:rPr>
              <a:t>Créat J1 = 151 µmol/L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4532D"/>
                </a:solidFill>
              </a:rPr>
              <a:t>Sortie J1 sans évènement</a:t>
            </a:r>
          </a:p>
        </p:txBody>
      </p:sp>
      <p:sp>
        <p:nvSpPr>
          <p:cNvPr id="40" name="Box40"/>
          <p:cNvSpPr/>
          <p:nvPr/>
        </p:nvSpPr>
        <p:spPr>
          <a:xfrm>
            <a:off x="3150040" y="1440000"/>
            <a:ext cx="2700000" cy="2600000"/>
          </a:xfrm>
          <a:prstGeom prst="rect">
            <a:avLst/>
          </a:prstGeom>
          <a:solidFill>
            <a:srgbClr val="EFF6FF"/>
          </a:solidFill>
          <a:ln w="12700">
            <a:solidFill>
              <a:srgbClr val="2563EB"/>
            </a:solidFill>
            <a:prstDash val="solid"/>
          </a:ln>
          <a:effectLst>
            <a:outerShdw blurRad="50800" dist="12700" dir="5400000" rotWithShape="0">
              <a:srgbClr val="000000">
                <a:alpha val="8000"/>
              </a:srgbClr>
            </a:outerShdw>
          </a:effectLst>
        </p:spPr>
      </p:sp>
      <p:sp>
        <p:nvSpPr>
          <p:cNvPr id="41" name="SecHdr41"/>
          <p:cNvSpPr/>
          <p:nvPr/>
        </p:nvSpPr>
        <p:spPr>
          <a:xfrm>
            <a:off x="3150040" y="1440000"/>
            <a:ext cx="2700000" cy="34000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fr-FR" sz="1100" b="1" dirty="0">
                <a:solidFill>
                  <a:srgbClr val="FFFFFF"/>
                </a:solidFill>
              </a:rPr>
              <a:t>Histologie</a:t>
            </a:r>
          </a:p>
        </p:txBody>
      </p:sp>
      <p:sp>
        <p:nvSpPr>
          <p:cNvPr id="42" name="Bul42"/>
          <p:cNvSpPr/>
          <p:nvPr/>
        </p:nvSpPr>
        <p:spPr>
          <a:xfrm>
            <a:off x="3150040" y="1780000"/>
            <a:ext cx="2700000" cy="2260000"/>
          </a:xfrm>
          <a:prstGeom prst="rect">
            <a:avLst/>
          </a:prstGeom>
          <a:noFill/>
          <a:ln/>
        </p:spPr>
        <p:txBody>
          <a:bodyPr wrap="square" lIns="91440" tIns="91440" rIns="91440" bIns="91440" rtlCol="0" anchor="t"/>
          <a:lstStyle/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3A8A"/>
                </a:solidFill>
              </a:rPr>
              <a:t>Carcinome papillaire type I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3A8A"/>
                </a:solidFill>
              </a:rPr>
              <a:t>ISUP grade 2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3A8A"/>
                </a:solidFill>
              </a:rPr>
              <a:t>pT1a — R0 (marges saines)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1E3A8A"/>
                </a:solidFill>
              </a:rPr>
              <a:t>Taille tumorale : 2 cm</a:t>
            </a:r>
          </a:p>
        </p:txBody>
      </p:sp>
      <p:sp>
        <p:nvSpPr>
          <p:cNvPr id="50" name="Box50"/>
          <p:cNvSpPr/>
          <p:nvPr/>
        </p:nvSpPr>
        <p:spPr>
          <a:xfrm>
            <a:off x="5980040" y="1440000"/>
            <a:ext cx="2700000" cy="2600000"/>
          </a:xfrm>
          <a:prstGeom prst="rect">
            <a:avLst/>
          </a:prstGeom>
          <a:solidFill>
            <a:srgbClr val="FFF7ED"/>
          </a:solidFill>
          <a:ln w="12700">
            <a:solidFill>
              <a:srgbClr val="EA580C"/>
            </a:solidFill>
            <a:prstDash val="solid"/>
          </a:ln>
          <a:effectLst>
            <a:outerShdw blurRad="50800" dist="12700" dir="5400000" rotWithShape="0">
              <a:srgbClr val="000000">
                <a:alpha val="8000"/>
              </a:srgbClr>
            </a:outerShdw>
          </a:effectLst>
        </p:spPr>
      </p:sp>
      <p:sp>
        <p:nvSpPr>
          <p:cNvPr id="51" name="SecHdr51"/>
          <p:cNvSpPr/>
          <p:nvPr/>
        </p:nvSpPr>
        <p:spPr>
          <a:xfrm>
            <a:off x="5980040" y="1440000"/>
            <a:ext cx="2700000" cy="340000"/>
          </a:xfrm>
          <a:prstGeom prst="rect">
            <a:avLst/>
          </a:prstGeom>
          <a:solidFill>
            <a:srgbClr val="EA580C"/>
          </a:solidFill>
          <a:ln w="12700">
            <a:solidFill>
              <a:srgbClr val="EA580C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fr-FR" sz="1100" b="1" dirty="0">
                <a:solidFill>
                  <a:srgbClr val="FFFFFF"/>
                </a:solidFill>
              </a:rPr>
              <a:t>Suivi</a:t>
            </a:r>
          </a:p>
        </p:txBody>
      </p:sp>
      <p:sp>
        <p:nvSpPr>
          <p:cNvPr id="52" name="Bul52"/>
          <p:cNvSpPr/>
          <p:nvPr/>
        </p:nvSpPr>
        <p:spPr>
          <a:xfrm>
            <a:off x="5980040" y="1780000"/>
            <a:ext cx="2700000" cy="2260000"/>
          </a:xfrm>
          <a:prstGeom prst="rect">
            <a:avLst/>
          </a:prstGeom>
          <a:noFill/>
          <a:ln/>
        </p:spPr>
        <p:txBody>
          <a:bodyPr wrap="square" lIns="91440" tIns="91440" rIns="91440" bIns="91440" rtlCol="0" anchor="t"/>
          <a:lstStyle/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7C2D12"/>
                </a:solidFill>
              </a:rPr>
              <a:t>Dernière créatininémie : 146 µmol/L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7C2D12"/>
                </a:solidFill>
              </a:rPr>
              <a:t>MDRD = 42 mL/min</a:t>
            </a:r>
          </a:p>
          <a:p>
            <a:pPr marL="228600" indent="-228600">
              <a:spcBef>
                <a:spcPts val="200"/>
              </a:spcBef>
              <a:buChar char="●"/>
            </a:pPr>
            <a:r>
              <a:rPr lang="fr-FR" sz="950" dirty="0">
                <a:solidFill>
                  <a:srgbClr val="7C2D12"/>
                </a:solidFill>
              </a:rPr>
              <a:t>TDM TAP : pas de récidive</a:t>
            </a:r>
          </a:p>
        </p:txBody>
      </p:sp>
      <p:sp>
        <p:nvSpPr>
          <p:cNvPr id="60" name="Box60"/>
          <p:cNvSpPr/>
          <p:nvPr/>
        </p:nvSpPr>
        <p:spPr>
          <a:xfrm>
            <a:off x="320040" y="4100000"/>
            <a:ext cx="8659368" cy="350000"/>
          </a:xfrm>
          <a:prstGeom prst="rect">
            <a:avLst/>
          </a:prstGeom>
          <a:solidFill>
            <a:srgbClr val="DCFCE7"/>
          </a:solidFill>
          <a:ln w="12700">
            <a:solidFill>
              <a:srgbClr val="16A34A"/>
            </a:solidFill>
            <a:prstDash val="solid"/>
          </a:ln>
        </p:spPr>
      </p:sp>
      <p:sp>
        <p:nvSpPr>
          <p:cNvPr id="61" name="Txt61"/>
          <p:cNvSpPr/>
          <p:nvPr/>
        </p:nvSpPr>
        <p:spPr>
          <a:xfrm>
            <a:off x="420040" y="4100000"/>
            <a:ext cx="8459368" cy="350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fr-FR" sz="1000" b="1" dirty="0">
                <a:solidFill>
                  <a:srgbClr val="14532D"/>
                </a:solidFill>
              </a:rPr>
              <a:t>✔ Résection R0 complète — pT1a ISUP 2 — Fonction rénale préservée (MDRD 42) — Pas de récidive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debar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</a:ln>
        </p:spPr>
      </p:sp>
      <p:sp>
        <p:nvSpPr>
          <p:cNvPr id="3" name="Header"/>
          <p:cNvSpPr/>
          <p:nvPr/>
        </p:nvSpPr>
        <p:spPr>
          <a:xfrm>
            <a:off x="164592" y="0"/>
            <a:ext cx="8979408" cy="6858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</a:ln>
        </p:spPr>
      </p:sp>
      <p:sp>
        <p:nvSpPr>
          <p:cNvPr id="4" name="Accent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</a:ln>
        </p:spPr>
      </p:sp>
      <p:sp>
        <p:nvSpPr>
          <p:cNvPr id="5" name="SlideNum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fr-FR" b="1" dirty="0">
                <a:solidFill>
                  <a:srgbClr val="FFFFFF"/>
                </a:solidFill>
              </a:rPr>
              <a:t>THM</a:t>
            </a:r>
          </a:p>
        </p:txBody>
      </p:sp>
      <p:sp>
        <p:nvSpPr>
          <p:cNvPr id="6" name="Title"/>
          <p:cNvSpPr/>
          <p:nvPr/>
        </p:nvSpPr>
        <p:spPr>
          <a:xfrm>
            <a:off x="320040" y="0"/>
            <a:ext cx="7909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2100" b="1" dirty="0">
                <a:solidFill>
                  <a:srgbClr val="FFFFFF"/>
                </a:solidFill>
              </a:rPr>
              <a:t>Take Home Messages</a:t>
            </a:r>
          </a:p>
        </p:txBody>
      </p:sp>
      <p:sp>
        <p:nvSpPr>
          <p:cNvPr id="7" name="Footer"/>
          <p:cNvSpPr/>
          <p:nvPr/>
        </p:nvSpPr>
        <p:spPr>
          <a:xfrm>
            <a:off x="164592" y="4974336"/>
            <a:ext cx="8979408" cy="169164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</a:ln>
        </p:spPr>
      </p:sp>
      <p:sp>
        <p:nvSpPr>
          <p:cNvPr id="8" name="FooterTxt"/>
          <p:cNvSpPr/>
          <p:nvPr/>
        </p:nvSpPr>
        <p:spPr>
          <a:xfrm>
            <a:off x="320040" y="4974336"/>
            <a:ext cx="8686800" cy="16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fr-FR" sz="800" dirty="0">
                <a:solidFill>
                  <a:srgbClr val="FFFFFF"/>
                </a:solidFill>
              </a:rPr>
              <a:t>Cancer du Rein sur Greffon Rénal</a:t>
            </a:r>
          </a:p>
        </p:txBody>
      </p:sp>
      <p:sp>
        <p:nvSpPr>
          <p:cNvPr id="9" name="Subtitle"/>
          <p:cNvSpPr/>
          <p:nvPr/>
        </p:nvSpPr>
        <p:spPr>
          <a:xfrm>
            <a:off x="320040" y="729020"/>
            <a:ext cx="8659368" cy="295272"/>
          </a:xfrm>
          <a:prstGeom prst="rect">
            <a:avLst/>
          </a:prstGeom>
          <a:solidFill>
            <a:srgbClr val="DBEAFE"/>
          </a:solidFill>
          <a:ln w="19050">
            <a:solidFill>
              <a:srgbClr val="2563EB"/>
            </a:solidFill>
            <a:prstDash val="solid"/>
          </a:ln>
        </p:spPr>
        <p:txBody>
          <a:bodyPr wrap="square" lIns="91440" tIns="45720" rIns="91440" bIns="45720" rtlCol="0" anchor="ctr"/>
          <a:lstStyle/>
          <a:p>
            <a:pPr marL="0" indent="0">
              <a:buNone/>
            </a:pPr>
            <a:r>
              <a:rPr lang="fr-FR" sz="1200" b="1" dirty="0">
                <a:solidFill>
                  <a:srgbClr val="2563EB"/>
                </a:solidFill>
              </a:rPr>
              <a:t>Cancer du Rein sur Greffon Rénal — Ce qu’il faut retenir</a:t>
            </a:r>
          </a:p>
        </p:txBody>
      </p:sp>
      <p:sp>
        <p:nvSpPr>
          <p:cNvPr id="20" name="THM1bg"/>
          <p:cNvSpPr/>
          <p:nvPr/>
        </p:nvSpPr>
        <p:spPr>
          <a:xfrm>
            <a:off x="320040" y="1076000"/>
            <a:ext cx="4100000" cy="840000"/>
          </a:xfrm>
          <a:prstGeom prst="rect">
            <a:avLst/>
          </a:prstGeom>
          <a:solidFill>
            <a:srgbClr val="EFF6FF"/>
          </a:solidFill>
          <a:ln w="19050">
            <a:solidFill>
              <a:srgbClr val="2563EB"/>
            </a:solidFill>
          </a:ln>
          <a:effectLst>
            <a:outerShdw blurRad="50800" dist="12700" dir="5400000" rotWithShape="0">
              <a:srgbClr val="000000">
                <a:alpha val="8000"/>
              </a:srgbClr>
            </a:outerShdw>
          </a:effectLst>
        </p:spPr>
        <p:txBody>
          <a:bodyPr wrap="square" lIns="114300" tIns="91440" rIns="114300" bIns="91440" rtlCol="0" anchor="t"/>
          <a:lstStyle/>
          <a:p>
            <a:pPr marL="0" indent="0">
              <a:buNone/>
            </a:pPr>
            <a:r>
              <a:rPr lang="fr-FR" sz="1000" b="1" dirty="0">
                <a:solidFill>
                  <a:srgbClr val="1E3A8A"/>
                </a:solidFill>
              </a:rPr>
              <a:t>1. Risque accru ×3–5 chez le transplanté rénal</a:t>
            </a:r>
          </a:p>
          <a:p>
            <a:pPr marL="0" indent="0">
              <a:buNone/>
            </a:pPr>
            <a:r>
              <a:rPr lang="fr-FR" sz="900" dirty="0">
                <a:solidFill>
                  <a:srgbClr val="374151"/>
                </a:solidFill>
              </a:rPr>
              <a:t>Échographie annuelle du greffon obligatoire — 79 % de découvertes fortuites</a:t>
            </a:r>
          </a:p>
        </p:txBody>
      </p:sp>
      <p:sp>
        <p:nvSpPr>
          <p:cNvPr id="21" name="THM2bg"/>
          <p:cNvSpPr/>
          <p:nvPr/>
        </p:nvSpPr>
        <p:spPr>
          <a:xfrm>
            <a:off x="4580040" y="1076000"/>
            <a:ext cx="4399368" cy="840000"/>
          </a:xfrm>
          <a:prstGeom prst="rect">
            <a:avLst/>
          </a:prstGeom>
          <a:solidFill>
            <a:srgbClr val="EFF6FF"/>
          </a:solidFill>
          <a:ln w="19050">
            <a:solidFill>
              <a:srgbClr val="2563EB"/>
            </a:solidFill>
          </a:ln>
          <a:effectLst>
            <a:outerShdw blurRad="50800" dist="12700" dir="5400000" rotWithShape="0">
              <a:srgbClr val="000000">
                <a:alpha val="8000"/>
              </a:srgbClr>
            </a:outerShdw>
          </a:effectLst>
        </p:spPr>
        <p:txBody>
          <a:bodyPr wrap="square" lIns="114300" tIns="91440" rIns="114300" bIns="91440" rtlCol="0" anchor="t"/>
          <a:lstStyle/>
          <a:p>
            <a:pPr marL="0" indent="0">
              <a:buNone/>
            </a:pPr>
            <a:r>
              <a:rPr lang="fr-FR" sz="1000" b="1" dirty="0">
                <a:solidFill>
                  <a:srgbClr val="1E3A8A"/>
                </a:solidFill>
              </a:rPr>
              <a:t>2.  La biopsie guide la décision</a:t>
            </a:r>
          </a:p>
          <a:p>
            <a:pPr marL="0" indent="0">
              <a:buNone/>
            </a:pPr>
            <a:r>
              <a:rPr lang="fr-FR" sz="900" dirty="0">
                <a:solidFill>
                  <a:srgbClr val="374151"/>
                </a:solidFill>
              </a:rPr>
              <a:t>Recommandée avant traitement — précise grade, type et stratégie</a:t>
            </a:r>
          </a:p>
        </p:txBody>
      </p:sp>
      <p:sp>
        <p:nvSpPr>
          <p:cNvPr id="22" name="THM3bg"/>
          <p:cNvSpPr/>
          <p:nvPr/>
        </p:nvSpPr>
        <p:spPr>
          <a:xfrm>
            <a:off x="320040" y="1976000"/>
            <a:ext cx="4100000" cy="840000"/>
          </a:xfrm>
          <a:prstGeom prst="rect">
            <a:avLst/>
          </a:prstGeom>
          <a:solidFill>
            <a:srgbClr val="F0FDF4"/>
          </a:solidFill>
          <a:ln w="19050">
            <a:solidFill>
              <a:srgbClr val="16A34A"/>
            </a:solidFill>
          </a:ln>
          <a:effectLst>
            <a:outerShdw blurRad="50800" dist="12700" dir="5400000" rotWithShape="0">
              <a:srgbClr val="000000">
                <a:alpha val="8000"/>
              </a:srgbClr>
            </a:outerShdw>
          </a:effectLst>
        </p:spPr>
        <p:txBody>
          <a:bodyPr wrap="square" lIns="114300" tIns="91440" rIns="114300" bIns="91440" rtlCol="0" anchor="t"/>
          <a:lstStyle/>
          <a:p>
            <a:pPr marL="0" indent="0">
              <a:buNone/>
            </a:pPr>
            <a:r>
              <a:rPr lang="fr-FR" sz="1000" b="1" dirty="0">
                <a:solidFill>
                  <a:srgbClr val="14532D"/>
                </a:solidFill>
              </a:rPr>
              <a:t>3.  </a:t>
            </a:r>
            <a:r>
              <a:rPr lang="fr-FR" sz="1000" b="1" dirty="0" err="1">
                <a:solidFill>
                  <a:srgbClr val="14532D"/>
                </a:solidFill>
              </a:rPr>
              <a:t>Néph</a:t>
            </a:r>
            <a:r>
              <a:rPr lang="fr-FR" sz="1000" b="1" dirty="0">
                <a:solidFill>
                  <a:srgbClr val="14532D"/>
                </a:solidFill>
              </a:rPr>
              <a:t>. partielle = gold standard si possible</a:t>
            </a:r>
          </a:p>
          <a:p>
            <a:pPr marL="0" indent="0">
              <a:buNone/>
            </a:pPr>
            <a:r>
              <a:rPr lang="fr-FR" sz="900" dirty="0">
                <a:solidFill>
                  <a:srgbClr val="374151"/>
                </a:solidFill>
              </a:rPr>
              <a:t>Abord robot-assisté faisable — préserve la fonction rénale du greffon</a:t>
            </a:r>
          </a:p>
        </p:txBody>
      </p:sp>
      <p:sp>
        <p:nvSpPr>
          <p:cNvPr id="23" name="THM4bg"/>
          <p:cNvSpPr/>
          <p:nvPr/>
        </p:nvSpPr>
        <p:spPr>
          <a:xfrm>
            <a:off x="4580040" y="1976000"/>
            <a:ext cx="4399368" cy="840000"/>
          </a:xfrm>
          <a:prstGeom prst="rect">
            <a:avLst/>
          </a:prstGeom>
          <a:solidFill>
            <a:srgbClr val="F0FDF4"/>
          </a:solidFill>
          <a:ln w="19050">
            <a:solidFill>
              <a:srgbClr val="16A34A"/>
            </a:solidFill>
          </a:ln>
          <a:effectLst>
            <a:outerShdw blurRad="50800" dist="12700" dir="5400000" rotWithShape="0">
              <a:srgbClr val="000000">
                <a:alpha val="8000"/>
              </a:srgbClr>
            </a:outerShdw>
          </a:effectLst>
        </p:spPr>
        <p:txBody>
          <a:bodyPr wrap="square" lIns="114300" tIns="91440" rIns="114300" bIns="91440" rtlCol="0" anchor="t"/>
          <a:lstStyle/>
          <a:p>
            <a:pPr marL="0" indent="0">
              <a:buNone/>
            </a:pPr>
            <a:r>
              <a:rPr lang="fr-FR" sz="1000" b="1" dirty="0">
                <a:solidFill>
                  <a:srgbClr val="14532D"/>
                </a:solidFill>
              </a:rPr>
              <a:t>4.  Ablathermie : alternative validée (T≤4 cm)</a:t>
            </a:r>
          </a:p>
          <a:p>
            <a:pPr marL="0" indent="0">
              <a:buNone/>
            </a:pPr>
            <a:r>
              <a:rPr lang="fr-FR" sz="900" dirty="0">
                <a:solidFill>
                  <a:srgbClr val="374151"/>
                </a:solidFill>
              </a:rPr>
              <a:t>RF ou micro-ondes — moindre morbidé — suivi IRM rapproché indispensable</a:t>
            </a:r>
          </a:p>
        </p:txBody>
      </p:sp>
      <p:sp>
        <p:nvSpPr>
          <p:cNvPr id="24" name="THM5bg"/>
          <p:cNvSpPr/>
          <p:nvPr/>
        </p:nvSpPr>
        <p:spPr>
          <a:xfrm>
            <a:off x="320040" y="2876000"/>
            <a:ext cx="4100000" cy="840000"/>
          </a:xfrm>
          <a:prstGeom prst="rect">
            <a:avLst/>
          </a:prstGeom>
          <a:solidFill>
            <a:srgbClr val="FFF7ED"/>
          </a:solidFill>
          <a:ln w="19050">
            <a:solidFill>
              <a:srgbClr val="EA580C"/>
            </a:solidFill>
          </a:ln>
          <a:effectLst>
            <a:outerShdw blurRad="50800" dist="12700" dir="5400000" rotWithShape="0">
              <a:srgbClr val="000000">
                <a:alpha val="8000"/>
              </a:srgbClr>
            </a:outerShdw>
          </a:effectLst>
        </p:spPr>
        <p:txBody>
          <a:bodyPr wrap="square" lIns="114300" tIns="91440" rIns="114300" bIns="91440" rtlCol="0" anchor="t"/>
          <a:lstStyle/>
          <a:p>
            <a:pPr marL="0" indent="0">
              <a:buNone/>
            </a:pPr>
            <a:r>
              <a:rPr lang="fr-FR" sz="1000" b="1" dirty="0">
                <a:solidFill>
                  <a:srgbClr val="7C2D12"/>
                </a:solidFill>
              </a:rPr>
              <a:t>5.  Immunosuppression : pas de modification systématique</a:t>
            </a:r>
          </a:p>
          <a:p>
            <a:pPr marL="0" indent="0">
              <a:buNone/>
            </a:pPr>
            <a:r>
              <a:rPr lang="fr-FR" sz="900" dirty="0">
                <a:solidFill>
                  <a:srgbClr val="374151"/>
                </a:solidFill>
              </a:rPr>
              <a:t>Switch vers mTOR à discuter au cas par cas — risque de rejet à peser</a:t>
            </a:r>
          </a:p>
        </p:txBody>
      </p:sp>
      <p:sp>
        <p:nvSpPr>
          <p:cNvPr id="25" name="THM6bg"/>
          <p:cNvSpPr/>
          <p:nvPr/>
        </p:nvSpPr>
        <p:spPr>
          <a:xfrm>
            <a:off x="4580040" y="2876000"/>
            <a:ext cx="4399368" cy="840000"/>
          </a:xfrm>
          <a:prstGeom prst="rect">
            <a:avLst/>
          </a:prstGeom>
          <a:solidFill>
            <a:srgbClr val="FFF7ED"/>
          </a:solidFill>
          <a:ln w="19050">
            <a:solidFill>
              <a:srgbClr val="EA580C"/>
            </a:solidFill>
          </a:ln>
          <a:effectLst>
            <a:outerShdw blurRad="50800" dist="12700" dir="5400000" rotWithShape="0">
              <a:srgbClr val="000000">
                <a:alpha val="8000"/>
              </a:srgbClr>
            </a:outerShdw>
          </a:effectLst>
        </p:spPr>
        <p:txBody>
          <a:bodyPr wrap="square" lIns="114300" tIns="91440" rIns="114300" bIns="91440" rtlCol="0" anchor="t"/>
          <a:lstStyle/>
          <a:p>
            <a:pPr marL="0" indent="0">
              <a:buNone/>
            </a:pPr>
            <a:r>
              <a:rPr lang="fr-FR" sz="1000" b="1" dirty="0">
                <a:solidFill>
                  <a:srgbClr val="7C2D12"/>
                </a:solidFill>
              </a:rPr>
              <a:t>6.   Décision multidisciplinaire indispensable</a:t>
            </a:r>
          </a:p>
          <a:p>
            <a:pPr marL="0" indent="0">
              <a:buNone/>
            </a:pPr>
            <a:r>
              <a:rPr lang="fr-FR" sz="900" dirty="0">
                <a:solidFill>
                  <a:srgbClr val="374151"/>
                </a:solidFill>
              </a:rPr>
              <a:t>RCP urologue — néphrologue — radiologue — décision partagée avec le patient</a:t>
            </a:r>
          </a:p>
        </p:txBody>
      </p:sp>
      <p:sp>
        <p:nvSpPr>
          <p:cNvPr id="30" name="ConcluBG"/>
          <p:cNvSpPr/>
          <p:nvPr/>
        </p:nvSpPr>
        <p:spPr>
          <a:xfrm>
            <a:off x="320040" y="3790000"/>
            <a:ext cx="8659368" cy="400000"/>
          </a:xfrm>
          <a:prstGeom prst="roundRect">
            <a:avLst>
              <a:gd name="adj" fmla="val 10000"/>
            </a:avLst>
          </a:prstGeom>
          <a:solidFill>
            <a:srgbClr val="1A3A6B"/>
          </a:solidFill>
          <a:ln w="0">
            <a:noFill/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fr-FR" sz="1100" b="1" dirty="0">
                <a:solidFill>
                  <a:srgbClr val="FFFFFF"/>
                </a:solidFill>
              </a:rPr>
              <a:t>🎯  Toute lésion du greffon mérite une discussion spécialisée — la prise en charge doit être individualisée et décidée en RCP</a:t>
            </a:r>
          </a:p>
        </p:txBody>
      </p:sp>
      <p:sp>
        <p:nvSpPr>
          <p:cNvPr id="31" name="Congress"/>
          <p:cNvSpPr/>
          <p:nvPr/>
        </p:nvSpPr>
        <p:spPr>
          <a:xfrm>
            <a:off x="320040" y="4260000"/>
            <a:ext cx="8659368" cy="260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endParaRPr lang="fr-FR" sz="800" dirty="0">
              <a:solidFill>
                <a:srgbClr val="64748B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4592" y="0"/>
            <a:ext cx="8979408" cy="6858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02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320040" y="0"/>
            <a:ext cx="7909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FFFFFF"/>
                </a:solidFill>
              </a:rPr>
              <a:t>Cancer du Rein sur Reins Natifs — IRC &amp; Projet de Transplantation</a:t>
            </a:r>
            <a:endParaRPr lang="en-US" sz="2100" dirty="0"/>
          </a:p>
        </p:txBody>
      </p:sp>
      <p:sp>
        <p:nvSpPr>
          <p:cNvPr id="7" name="Shape 5"/>
          <p:cNvSpPr/>
          <p:nvPr/>
        </p:nvSpPr>
        <p:spPr>
          <a:xfrm>
            <a:off x="164592" y="685800"/>
            <a:ext cx="8979408" cy="310896"/>
          </a:xfrm>
          <a:prstGeom prst="rect">
            <a:avLst/>
          </a:prstGeom>
          <a:solidFill>
            <a:srgbClr val="DBEAFE"/>
          </a:solidFill>
          <a:ln w="12700">
            <a:solidFill>
              <a:srgbClr val="DBEAF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20040" y="685800"/>
            <a:ext cx="87782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1A3A6B"/>
                </a:solidFill>
              </a:rPr>
              <a:t>Dépistage, prise en charge et conditions d'accès à la liste d'attente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164592" y="4974336"/>
            <a:ext cx="8979408" cy="169164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20040" y="4974336"/>
            <a:ext cx="8686800" cy="16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</a:rPr>
              <a:t>Cancer du Rein sur Greffon Rénal</a:t>
            </a:r>
            <a:endParaRPr lang="en-US" sz="800" dirty="0"/>
          </a:p>
        </p:txBody>
      </p:sp>
      <p:sp>
        <p:nvSpPr>
          <p:cNvPr id="11" name="Shape 9"/>
          <p:cNvSpPr/>
          <p:nvPr/>
        </p:nvSpPr>
        <p:spPr>
          <a:xfrm>
            <a:off x="320040" y="1051560"/>
            <a:ext cx="8659368" cy="411480"/>
          </a:xfrm>
          <a:prstGeom prst="rect">
            <a:avLst/>
          </a:prstGeom>
          <a:solidFill>
            <a:srgbClr val="DBEAFE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38912" y="1051560"/>
            <a:ext cx="8430768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1A3A6B"/>
                </a:solidFill>
              </a:rPr>
              <a:t>Le risque de cancer du rein est multiplié par 3 à 5 chez les patients en insuffisance rénale chronique terminale (IRCT). Le dépistage et la prise en charge préalable à la transplantation sont déterminants pour l'accès à la liste d'attente.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320040" y="1536192"/>
            <a:ext cx="2798064" cy="3264408"/>
          </a:xfrm>
          <a:prstGeom prst="rect">
            <a:avLst/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320040" y="1536192"/>
            <a:ext cx="2798064" cy="384048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11480" y="1536192"/>
            <a:ext cx="261518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</a:rPr>
              <a:t>Risque &amp; Dépistage</a:t>
            </a:r>
            <a:endParaRPr lang="en-US" sz="1150" dirty="0"/>
          </a:p>
        </p:txBody>
      </p:sp>
      <p:sp>
        <p:nvSpPr>
          <p:cNvPr id="16" name="Text 14"/>
          <p:cNvSpPr/>
          <p:nvPr/>
        </p:nvSpPr>
        <p:spPr>
          <a:xfrm>
            <a:off x="411480" y="1956816"/>
            <a:ext cx="2615184" cy="2788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b="1" dirty="0">
                <a:solidFill>
                  <a:srgbClr val="1E293B"/>
                </a:solidFill>
              </a:rPr>
              <a:t>Incidence du cancer du rein × 3–5 vs population générale</a:t>
            </a:r>
            <a:endParaRPr lang="en-US" sz="10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b="1" dirty="0">
                <a:solidFill>
                  <a:srgbClr val="1E293B"/>
                </a:solidFill>
              </a:rPr>
              <a:t>Reins poly-kystiques : risque accru de transformation maligne</a:t>
            </a:r>
            <a:endParaRPr lang="en-US" sz="10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b="1" dirty="0">
                <a:solidFill>
                  <a:srgbClr val="1E293B"/>
                </a:solidFill>
              </a:rPr>
              <a:t>Kystes complexes Bosniak ≥ IIF : surveillance rapprochée</a:t>
            </a:r>
            <a:endParaRPr lang="en-US" sz="10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b="1" dirty="0">
                <a:solidFill>
                  <a:srgbClr val="1E293B"/>
                </a:solidFill>
              </a:rPr>
              <a:t>Echographie rénale annuelle recommandée chez tout patient en IRC terminale</a:t>
            </a:r>
            <a:endParaRPr lang="en-US" sz="10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b="1" dirty="0">
                <a:solidFill>
                  <a:srgbClr val="1E293B"/>
                </a:solidFill>
              </a:rPr>
              <a:t>TDM / IRM si masse suspecte à l'échographie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3246120" y="1536192"/>
            <a:ext cx="2706624" cy="2576043"/>
          </a:xfrm>
          <a:prstGeom prst="rect">
            <a:avLst/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3246120" y="1536192"/>
            <a:ext cx="2798064" cy="384048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3337560" y="1536192"/>
            <a:ext cx="261518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</a:rPr>
              <a:t>Prise en Charge de la Tumeur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3337560" y="1956816"/>
            <a:ext cx="2615184" cy="2788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6172200" y="1536192"/>
            <a:ext cx="2798064" cy="3264408"/>
          </a:xfrm>
          <a:prstGeom prst="rect">
            <a:avLst/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6172200" y="1536192"/>
            <a:ext cx="2798064" cy="384048"/>
          </a:xfrm>
          <a:prstGeom prst="rect">
            <a:avLst/>
          </a:prstGeom>
          <a:solidFill>
            <a:srgbClr val="0D9488"/>
          </a:solidFill>
          <a:ln w="12700">
            <a:solidFill>
              <a:srgbClr val="0D9488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263640" y="1536192"/>
            <a:ext cx="261518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</a:rPr>
              <a:t>Conditions d'Accès à la Liste</a:t>
            </a:r>
            <a:endParaRPr lang="en-US" sz="1150" dirty="0"/>
          </a:p>
        </p:txBody>
      </p:sp>
      <p:sp>
        <p:nvSpPr>
          <p:cNvPr id="24" name="Text 22"/>
          <p:cNvSpPr/>
          <p:nvPr/>
        </p:nvSpPr>
        <p:spPr>
          <a:xfrm>
            <a:off x="6263640" y="1956816"/>
            <a:ext cx="2615184" cy="2788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b="1" dirty="0">
                <a:solidFill>
                  <a:srgbClr val="1E293B"/>
                </a:solidFill>
              </a:rPr>
              <a:t>Grade et </a:t>
            </a:r>
            <a:r>
              <a:rPr lang="en-US" sz="1000" b="1" dirty="0" err="1">
                <a:solidFill>
                  <a:srgbClr val="1E293B"/>
                </a:solidFill>
              </a:rPr>
              <a:t>stade</a:t>
            </a:r>
            <a:endParaRPr lang="en-US" sz="1000" b="1" dirty="0">
              <a:solidFill>
                <a:srgbClr val="1E293B"/>
              </a:solidFill>
            </a:endParaRPr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endParaRPr lang="en-US" sz="1000" b="1" dirty="0">
              <a:solidFill>
                <a:srgbClr val="1E293B"/>
              </a:solidFill>
            </a:endParaRPr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b="1" dirty="0">
                <a:solidFill>
                  <a:srgbClr val="1E293B"/>
                </a:solidFill>
              </a:rPr>
              <a:t>Classification UISS</a:t>
            </a:r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endParaRPr lang="en-US" sz="1000" b="1" dirty="0">
              <a:solidFill>
                <a:srgbClr val="1E293B"/>
              </a:solidFill>
            </a:endParaRPr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b="1" dirty="0">
                <a:solidFill>
                  <a:srgbClr val="1E293B"/>
                </a:solidFill>
              </a:rPr>
              <a:t>&lt; pT3 et ISUP 1-2 : pas de CIT</a:t>
            </a:r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endParaRPr lang="en-US" sz="1000" b="1" dirty="0">
              <a:solidFill>
                <a:srgbClr val="1E293B"/>
              </a:solidFill>
            </a:endParaRPr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b="1" dirty="0">
                <a:solidFill>
                  <a:srgbClr val="1E293B"/>
                </a:solidFill>
              </a:rPr>
              <a:t>pT3 et/</a:t>
            </a:r>
            <a:r>
              <a:rPr lang="en-US" sz="1000" b="1" dirty="0" err="1">
                <a:solidFill>
                  <a:srgbClr val="1E293B"/>
                </a:solidFill>
              </a:rPr>
              <a:t>ou</a:t>
            </a:r>
            <a:r>
              <a:rPr lang="en-US" sz="1000" b="1" dirty="0">
                <a:solidFill>
                  <a:srgbClr val="1E293B"/>
                </a:solidFill>
              </a:rPr>
              <a:t> ISUP 2-3 : 2 </a:t>
            </a:r>
            <a:r>
              <a:rPr lang="en-US" sz="1000" b="1" dirty="0" err="1">
                <a:solidFill>
                  <a:srgbClr val="1E293B"/>
                </a:solidFill>
              </a:rPr>
              <a:t>ans</a:t>
            </a:r>
            <a:endParaRPr lang="en-US" sz="1000" b="1" dirty="0">
              <a:solidFill>
                <a:srgbClr val="1E293B"/>
              </a:solidFill>
            </a:endParaRPr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endParaRPr lang="en-US" sz="1000" b="1" dirty="0">
              <a:solidFill>
                <a:srgbClr val="1E293B"/>
              </a:solidFill>
            </a:endParaRPr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b="1" dirty="0">
                <a:solidFill>
                  <a:srgbClr val="1E293B"/>
                </a:solidFill>
              </a:rPr>
              <a:t>pT4 </a:t>
            </a:r>
            <a:r>
              <a:rPr lang="en-US" sz="1000" b="1" dirty="0" err="1">
                <a:solidFill>
                  <a:srgbClr val="1E293B"/>
                </a:solidFill>
              </a:rPr>
              <a:t>ou</a:t>
            </a:r>
            <a:r>
              <a:rPr lang="en-US" sz="1000" b="1" dirty="0">
                <a:solidFill>
                  <a:srgbClr val="1E293B"/>
                </a:solidFill>
              </a:rPr>
              <a:t> </a:t>
            </a:r>
            <a:r>
              <a:rPr lang="en-US" sz="1000" b="1" dirty="0" err="1">
                <a:solidFill>
                  <a:srgbClr val="1E293B"/>
                </a:solidFill>
              </a:rPr>
              <a:t>critères</a:t>
            </a:r>
            <a:r>
              <a:rPr lang="en-US" sz="1000" b="1" dirty="0">
                <a:solidFill>
                  <a:srgbClr val="1E293B"/>
                </a:solidFill>
              </a:rPr>
              <a:t> </a:t>
            </a:r>
            <a:r>
              <a:rPr lang="en-US" sz="1000" b="1" dirty="0" err="1">
                <a:solidFill>
                  <a:srgbClr val="1E293B"/>
                </a:solidFill>
              </a:rPr>
              <a:t>péjoratifs</a:t>
            </a:r>
            <a:r>
              <a:rPr lang="en-US" sz="1000" b="1" dirty="0">
                <a:solidFill>
                  <a:srgbClr val="1E293B"/>
                </a:solidFill>
              </a:rPr>
              <a:t> : 5 </a:t>
            </a:r>
            <a:r>
              <a:rPr lang="en-US" sz="1000" b="1" dirty="0" err="1">
                <a:solidFill>
                  <a:srgbClr val="1E293B"/>
                </a:solidFill>
              </a:rPr>
              <a:t>ans</a:t>
            </a:r>
            <a:endParaRPr lang="en-US" sz="1000" b="1" dirty="0">
              <a:solidFill>
                <a:srgbClr val="1E293B"/>
              </a:solidFill>
            </a:endParaRPr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endParaRPr lang="en-US" sz="1000" b="1" dirty="0">
              <a:solidFill>
                <a:srgbClr val="1E293B"/>
              </a:solidFill>
            </a:endParaRPr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b="1" dirty="0" err="1">
                <a:solidFill>
                  <a:srgbClr val="1E293B"/>
                </a:solidFill>
              </a:rPr>
              <a:t>Métastatiques</a:t>
            </a:r>
            <a:r>
              <a:rPr lang="en-US" sz="1000" b="1" dirty="0">
                <a:solidFill>
                  <a:srgbClr val="1E293B"/>
                </a:solidFill>
              </a:rPr>
              <a:t> : discussion au </a:t>
            </a:r>
            <a:r>
              <a:rPr lang="en-US" sz="1000" b="1" dirty="0" err="1">
                <a:solidFill>
                  <a:srgbClr val="1E293B"/>
                </a:solidFill>
              </a:rPr>
              <a:t>cas</a:t>
            </a:r>
            <a:r>
              <a:rPr lang="en-US" sz="1000" b="1" dirty="0">
                <a:solidFill>
                  <a:srgbClr val="1E293B"/>
                </a:solidFill>
              </a:rPr>
              <a:t> par </a:t>
            </a:r>
            <a:r>
              <a:rPr lang="en-US" sz="1000" b="1" dirty="0" err="1">
                <a:solidFill>
                  <a:srgbClr val="1E293B"/>
                </a:solidFill>
              </a:rPr>
              <a:t>cas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320040" y="4818888"/>
            <a:ext cx="8659368" cy="13716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411480" y="4818888"/>
            <a:ext cx="850392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FFFFFF"/>
                </a:solidFill>
              </a:rPr>
              <a:t>Délais recommandés selon stade : T1a → 1–2 ans | T1b–T2 → 2–5 ans | T3–T4 → contre-indication relative, discussion RCP | Métastatique → contre-indication</a:t>
            </a:r>
            <a:endParaRPr lang="en-US" sz="750" dirty="0"/>
          </a:p>
        </p:txBody>
      </p:sp>
      <p:graphicFrame>
        <p:nvGraphicFramePr>
          <p:cNvPr id="27" name="Diagramme 26">
            <a:extLst>
              <a:ext uri="{FF2B5EF4-FFF2-40B4-BE49-F238E27FC236}">
                <a16:creationId xmlns:a16="http://schemas.microsoft.com/office/drawing/2014/main" id="{440B6A2E-E16B-4BFC-B53C-902E795167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4027346"/>
              </p:ext>
            </p:extLst>
          </p:nvPr>
        </p:nvGraphicFramePr>
        <p:xfrm>
          <a:off x="3337560" y="2014246"/>
          <a:ext cx="2615184" cy="2097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ZoneTexte 27">
            <a:extLst>
              <a:ext uri="{FF2B5EF4-FFF2-40B4-BE49-F238E27FC236}">
                <a16:creationId xmlns:a16="http://schemas.microsoft.com/office/drawing/2014/main" id="{521272DD-48C6-4B5A-9F4D-20D69DD1A50A}"/>
              </a:ext>
            </a:extLst>
          </p:cNvPr>
          <p:cNvSpPr txBox="1"/>
          <p:nvPr/>
        </p:nvSpPr>
        <p:spPr>
          <a:xfrm>
            <a:off x="3273552" y="4197096"/>
            <a:ext cx="261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Décision au cas par cas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4592" y="0"/>
            <a:ext cx="8979408" cy="6858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03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320040" y="0"/>
            <a:ext cx="7909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FFFFFF"/>
                </a:solidFill>
              </a:rPr>
              <a:t>Cancer Découvert sur le Greffon — Prélèvement Donneur Décédé</a:t>
            </a:r>
            <a:endParaRPr lang="en-US" sz="2100" dirty="0"/>
          </a:p>
        </p:txBody>
      </p:sp>
      <p:sp>
        <p:nvSpPr>
          <p:cNvPr id="7" name="Shape 5"/>
          <p:cNvSpPr/>
          <p:nvPr/>
        </p:nvSpPr>
        <p:spPr>
          <a:xfrm>
            <a:off x="164592" y="685800"/>
            <a:ext cx="8979408" cy="310896"/>
          </a:xfrm>
          <a:prstGeom prst="rect">
            <a:avLst/>
          </a:prstGeom>
          <a:solidFill>
            <a:srgbClr val="DBEAFE"/>
          </a:solidFill>
          <a:ln w="12700">
            <a:solidFill>
              <a:srgbClr val="DBEAF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20040" y="685800"/>
            <a:ext cx="87782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1A3A6B"/>
                </a:solidFill>
              </a:rPr>
              <a:t>Conduite à tenir, critères d'utilisation et risque de transmission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164592" y="4974336"/>
            <a:ext cx="8979408" cy="169164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20040" y="4974336"/>
            <a:ext cx="8686800" cy="16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</a:rPr>
              <a:t>Cancer du Rein sur Greffon Rénal</a:t>
            </a:r>
            <a:endParaRPr lang="en-US" sz="800" dirty="0"/>
          </a:p>
        </p:txBody>
      </p:sp>
      <p:sp>
        <p:nvSpPr>
          <p:cNvPr id="11" name="Shape 9"/>
          <p:cNvSpPr/>
          <p:nvPr/>
        </p:nvSpPr>
        <p:spPr>
          <a:xfrm>
            <a:off x="320040" y="1051560"/>
            <a:ext cx="8659368" cy="438912"/>
          </a:xfrm>
          <a:prstGeom prst="rect">
            <a:avLst/>
          </a:prstGeom>
          <a:solidFill>
            <a:srgbClr val="FEF3C7"/>
          </a:solidFill>
          <a:ln w="12700">
            <a:solidFill>
              <a:srgbClr val="D97706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38912" y="1051560"/>
            <a:ext cx="8430768" cy="429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92400E"/>
                </a:solidFill>
              </a:rPr>
              <a:t>⚠  La découverte fortuite d'une masse rénale au moment du prélèvement impose une décision rapide (&lt; quelques heures) en concertation avec le coordinateur de prélèvement, le chirurgien transplanteur et l'Agence de la Biomédecine.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320040" y="1572768"/>
            <a:ext cx="4160520" cy="3291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320040" y="1572768"/>
            <a:ext cx="4160520" cy="36576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11480" y="1572768"/>
            <a:ext cx="3977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</a:rPr>
              <a:t>Évaluation Peropératoire du Greffon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411480" y="1984248"/>
            <a:ext cx="3977640" cy="2834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b="1" dirty="0">
                <a:solidFill>
                  <a:srgbClr val="1E293B"/>
                </a:solidFill>
              </a:rPr>
              <a:t>Inspection macroscopique systématique du rein </a:t>
            </a:r>
            <a:r>
              <a:rPr lang="en-US" sz="1000" b="1" dirty="0" err="1">
                <a:solidFill>
                  <a:srgbClr val="1E293B"/>
                </a:solidFill>
              </a:rPr>
              <a:t>prélevé</a:t>
            </a:r>
            <a:endParaRPr lang="en-US" sz="1000" b="1" dirty="0">
              <a:solidFill>
                <a:srgbClr val="1E293B"/>
              </a:solidFill>
            </a:endParaRPr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endParaRPr lang="en-US" sz="10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b="1" dirty="0">
                <a:solidFill>
                  <a:srgbClr val="1E293B"/>
                </a:solidFill>
              </a:rPr>
              <a:t>Localisation, taille, aspect (solide / kystique / </a:t>
            </a:r>
            <a:r>
              <a:rPr lang="en-US" sz="1000" b="1" dirty="0" err="1">
                <a:solidFill>
                  <a:srgbClr val="1E293B"/>
                </a:solidFill>
              </a:rPr>
              <a:t>mixte</a:t>
            </a:r>
            <a:r>
              <a:rPr lang="en-US" sz="1000" b="1" dirty="0">
                <a:solidFill>
                  <a:srgbClr val="1E293B"/>
                </a:solidFill>
              </a:rPr>
              <a:t>)</a:t>
            </a:r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endParaRPr lang="en-US" sz="10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b="1" dirty="0">
                <a:solidFill>
                  <a:srgbClr val="1E293B"/>
                </a:solidFill>
              </a:rPr>
              <a:t>Examen extemporané si disponible et si masse &gt; 1 cm</a:t>
            </a:r>
            <a:endParaRPr lang="en-US" sz="10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endParaRPr lang="en-US" sz="1000" b="1" dirty="0">
              <a:solidFill>
                <a:srgbClr val="1E293B"/>
              </a:solidFill>
            </a:endParaRPr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b="1" dirty="0">
                <a:solidFill>
                  <a:srgbClr val="1E293B"/>
                </a:solidFill>
              </a:rPr>
              <a:t>Contact immédiat avec l'Agence de la </a:t>
            </a:r>
            <a:r>
              <a:rPr lang="en-US" sz="1000" b="1" dirty="0" err="1">
                <a:solidFill>
                  <a:srgbClr val="1E293B"/>
                </a:solidFill>
              </a:rPr>
              <a:t>Biomédecine</a:t>
            </a:r>
            <a:endParaRPr lang="en-US" sz="1000" b="1" dirty="0">
              <a:solidFill>
                <a:srgbClr val="1E293B"/>
              </a:solidFill>
            </a:endParaRPr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endParaRPr lang="en-US" sz="10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b="1" dirty="0">
                <a:solidFill>
                  <a:srgbClr val="1E293B"/>
                </a:solidFill>
              </a:rPr>
              <a:t>Information du </a:t>
            </a:r>
            <a:r>
              <a:rPr lang="en-US" sz="1000" b="1" dirty="0" err="1">
                <a:solidFill>
                  <a:srgbClr val="1E293B"/>
                </a:solidFill>
              </a:rPr>
              <a:t>receveur</a:t>
            </a:r>
            <a:r>
              <a:rPr lang="en-US" sz="1000" b="1" dirty="0">
                <a:solidFill>
                  <a:srgbClr val="1E293B"/>
                </a:solidFill>
              </a:rPr>
              <a:t> potential</a:t>
            </a:r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endParaRPr lang="en-US" sz="10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b="1" dirty="0">
                <a:solidFill>
                  <a:srgbClr val="1E293B"/>
                </a:solidFill>
              </a:rPr>
              <a:t>Prélèvement pour analyse </a:t>
            </a:r>
            <a:r>
              <a:rPr lang="en-US" sz="1000" b="1" dirty="0" err="1">
                <a:solidFill>
                  <a:srgbClr val="1E293B"/>
                </a:solidFill>
              </a:rPr>
              <a:t>anatomopathologique</a:t>
            </a:r>
            <a:r>
              <a:rPr lang="en-US" sz="1000" b="1" dirty="0">
                <a:solidFill>
                  <a:srgbClr val="1E293B"/>
                </a:solidFill>
              </a:rPr>
              <a:t> </a:t>
            </a:r>
            <a:r>
              <a:rPr lang="en-US" sz="1000" b="1" dirty="0" err="1">
                <a:solidFill>
                  <a:srgbClr val="1E293B"/>
                </a:solidFill>
              </a:rPr>
              <a:t>différée</a:t>
            </a:r>
            <a:endParaRPr lang="en-US" sz="1000" b="1" dirty="0">
              <a:solidFill>
                <a:srgbClr val="1E293B"/>
              </a:solidFill>
            </a:endParaRPr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endParaRPr lang="en-US" sz="1000" b="1" dirty="0">
              <a:solidFill>
                <a:srgbClr val="1E293B"/>
              </a:solidFill>
            </a:endParaRPr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b="1" dirty="0">
                <a:solidFill>
                  <a:srgbClr val="1E293B"/>
                </a:solidFill>
              </a:rPr>
              <a:t>Pas de </a:t>
            </a:r>
            <a:r>
              <a:rPr lang="en-US" sz="1000" b="1" dirty="0" err="1">
                <a:solidFill>
                  <a:srgbClr val="1E293B"/>
                </a:solidFill>
              </a:rPr>
              <a:t>contre</a:t>
            </a:r>
            <a:r>
              <a:rPr lang="en-US" sz="1000" b="1" dirty="0">
                <a:solidFill>
                  <a:srgbClr val="1E293B"/>
                </a:solidFill>
              </a:rPr>
              <a:t> indication au </a:t>
            </a:r>
            <a:r>
              <a:rPr lang="en-US" sz="1000" b="1" dirty="0" err="1">
                <a:solidFill>
                  <a:srgbClr val="1E293B"/>
                </a:solidFill>
              </a:rPr>
              <a:t>prélèvement</a:t>
            </a:r>
            <a:r>
              <a:rPr lang="en-US" sz="1000" b="1" dirty="0">
                <a:solidFill>
                  <a:srgbClr val="1E293B"/>
                </a:solidFill>
              </a:rPr>
              <a:t> du rein </a:t>
            </a:r>
            <a:r>
              <a:rPr lang="en-US" sz="1000" b="1" dirty="0" err="1">
                <a:solidFill>
                  <a:srgbClr val="1E293B"/>
                </a:solidFill>
              </a:rPr>
              <a:t>adelphe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4709160" y="1572768"/>
            <a:ext cx="4270248" cy="3291840"/>
          </a:xfrm>
          <a:prstGeom prst="rect">
            <a:avLst/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4709160" y="1572768"/>
            <a:ext cx="4270248" cy="36576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800600" y="1572768"/>
            <a:ext cx="408736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</a:rPr>
              <a:t>Critères de Décision d'Utilisation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4800600" y="1984248"/>
            <a:ext cx="4087368" cy="749808"/>
          </a:xfrm>
          <a:prstGeom prst="rect">
            <a:avLst/>
          </a:prstGeom>
          <a:solidFill>
            <a:srgbClr val="DCFCE7"/>
          </a:solidFill>
          <a:ln w="12700">
            <a:solidFill>
              <a:srgbClr val="16A34A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892040" y="2020824"/>
            <a:ext cx="390448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6A34A"/>
                </a:solidFill>
              </a:rPr>
              <a:t>Utilisation possible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4892040" y="2258568"/>
            <a:ext cx="390448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</a:rPr>
              <a:t>Tumeur ≤ 1 cm, kystique simple (Bosniak I–II)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</a:rPr>
              <a:t>Angiomyolipome typique confirmé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</a:rPr>
              <a:t>Néphrectomie partielle ex vivo réalisable</a:t>
            </a:r>
            <a:endParaRPr lang="en-US" sz="900" dirty="0"/>
          </a:p>
        </p:txBody>
      </p:sp>
      <p:sp>
        <p:nvSpPr>
          <p:cNvPr id="23" name="Shape 21"/>
          <p:cNvSpPr/>
          <p:nvPr/>
        </p:nvSpPr>
        <p:spPr>
          <a:xfrm>
            <a:off x="4800600" y="2807208"/>
            <a:ext cx="4087368" cy="749808"/>
          </a:xfrm>
          <a:prstGeom prst="rect">
            <a:avLst/>
          </a:prstGeom>
          <a:solidFill>
            <a:srgbClr val="FEF3C7"/>
          </a:solidFill>
          <a:ln w="12700">
            <a:solidFill>
              <a:srgbClr val="D97706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4892040" y="2843784"/>
            <a:ext cx="390448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D97706"/>
                </a:solidFill>
              </a:rPr>
              <a:t>Utilisation </a:t>
            </a:r>
            <a:r>
              <a:rPr lang="en-US" sz="1050" b="1" dirty="0" err="1">
                <a:solidFill>
                  <a:srgbClr val="D97706"/>
                </a:solidFill>
              </a:rPr>
              <a:t>discutée</a:t>
            </a:r>
            <a:r>
              <a:rPr lang="en-US" sz="1050" b="1" dirty="0">
                <a:solidFill>
                  <a:srgbClr val="D97706"/>
                </a:solidFill>
              </a:rPr>
              <a:t> au </a:t>
            </a:r>
            <a:r>
              <a:rPr lang="en-US" sz="1050" b="1" dirty="0" err="1">
                <a:solidFill>
                  <a:srgbClr val="D97706"/>
                </a:solidFill>
              </a:rPr>
              <a:t>cas</a:t>
            </a:r>
            <a:r>
              <a:rPr lang="en-US" sz="1050" b="1" dirty="0">
                <a:solidFill>
                  <a:srgbClr val="D97706"/>
                </a:solidFill>
              </a:rPr>
              <a:t> par </a:t>
            </a:r>
            <a:r>
              <a:rPr lang="en-US" sz="1050" b="1" dirty="0" err="1">
                <a:solidFill>
                  <a:srgbClr val="D97706"/>
                </a:solidFill>
              </a:rPr>
              <a:t>cas</a:t>
            </a:r>
            <a:endParaRPr lang="en-US" sz="1050" dirty="0"/>
          </a:p>
        </p:txBody>
      </p:sp>
      <p:sp>
        <p:nvSpPr>
          <p:cNvPr id="25" name="Text 23"/>
          <p:cNvSpPr/>
          <p:nvPr/>
        </p:nvSpPr>
        <p:spPr>
          <a:xfrm>
            <a:off x="4892040" y="3081528"/>
            <a:ext cx="390448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</a:rPr>
              <a:t>Tumeur solide 1–4 cm, aspect indéterminé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</a:rPr>
              <a:t>Bosniak IIF–III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</a:rPr>
              <a:t>Résection ex vivo possible, marges saines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4800600" y="3630168"/>
            <a:ext cx="4087368" cy="749808"/>
          </a:xfrm>
          <a:prstGeom prst="rect">
            <a:avLst/>
          </a:prstGeom>
          <a:solidFill>
            <a:srgbClr val="FEE2E2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4892040" y="3666744"/>
            <a:ext cx="390448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DC2626"/>
                </a:solidFill>
              </a:rPr>
              <a:t>Contre-indication à l'utilisation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4892040" y="3904488"/>
            <a:ext cx="390448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</a:rPr>
              <a:t>Tumeur &gt; 4 cm ou multifocale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</a:rPr>
              <a:t>Suspicion de carcinome à haut grade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</a:rPr>
              <a:t>Extension vasculaire ou ganglionnaire</a:t>
            </a:r>
            <a:endParaRPr lang="en-US" sz="900" dirty="0"/>
          </a:p>
        </p:txBody>
      </p:sp>
      <p:sp>
        <p:nvSpPr>
          <p:cNvPr id="29" name="Shape 27"/>
          <p:cNvSpPr/>
          <p:nvPr/>
        </p:nvSpPr>
        <p:spPr>
          <a:xfrm>
            <a:off x="320040" y="4919472"/>
            <a:ext cx="8659368" cy="50292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88628B-4ACE-12D1-37C6-FB05CCF7A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424" y="0"/>
            <a:ext cx="62291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1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4592" y="0"/>
            <a:ext cx="8979408" cy="6858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04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320040" y="0"/>
            <a:ext cx="7909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FFFFFF"/>
                </a:solidFill>
              </a:rPr>
              <a:t>Cancer Découvert dans le Bilan Avant Don du Vivant</a:t>
            </a:r>
            <a:endParaRPr lang="en-US" sz="2100" dirty="0"/>
          </a:p>
        </p:txBody>
      </p:sp>
      <p:sp>
        <p:nvSpPr>
          <p:cNvPr id="7" name="Shape 5"/>
          <p:cNvSpPr/>
          <p:nvPr/>
        </p:nvSpPr>
        <p:spPr>
          <a:xfrm>
            <a:off x="164592" y="685800"/>
            <a:ext cx="8979408" cy="310896"/>
          </a:xfrm>
          <a:prstGeom prst="rect">
            <a:avLst/>
          </a:prstGeom>
          <a:solidFill>
            <a:srgbClr val="DBEAFE"/>
          </a:solidFill>
          <a:ln w="12700">
            <a:solidFill>
              <a:srgbClr val="DBEAF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20040" y="685800"/>
            <a:ext cx="87782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1A3A6B"/>
                </a:solidFill>
              </a:rPr>
              <a:t>Évaluation du donneur, risque résiduel et décision d'utilisation du greffon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164592" y="4974336"/>
            <a:ext cx="8979408" cy="169164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20040" y="4974336"/>
            <a:ext cx="8686800" cy="16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</a:rPr>
              <a:t>Cancer du Rein sur Greffon Rénal</a:t>
            </a:r>
            <a:endParaRPr lang="en-US" sz="800" dirty="0"/>
          </a:p>
        </p:txBody>
      </p:sp>
      <p:sp>
        <p:nvSpPr>
          <p:cNvPr id="11" name="Shape 9"/>
          <p:cNvSpPr/>
          <p:nvPr/>
        </p:nvSpPr>
        <p:spPr>
          <a:xfrm>
            <a:off x="320040" y="1051560"/>
            <a:ext cx="8659368" cy="411480"/>
          </a:xfrm>
          <a:prstGeom prst="rect">
            <a:avLst/>
          </a:prstGeom>
          <a:solidFill>
            <a:srgbClr val="DBEAFE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38912" y="1051560"/>
            <a:ext cx="8430768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1A3A6B"/>
                </a:solidFill>
              </a:rPr>
              <a:t>Le bilan pré-don systématique (TDM, IRM) permet la découverte de masses rénales chez ~1–3% des donneurs potentiels. La décision est moins urgente qu'en situation de donneur décédé mais engage la responsabilité des équipes vis-à-vis du donneur ET du receveur.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320040" y="1536192"/>
            <a:ext cx="4160520" cy="1572768"/>
          </a:xfrm>
          <a:prstGeom prst="rect">
            <a:avLst/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320040" y="1536192"/>
            <a:ext cx="4160520" cy="347472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11480" y="1536192"/>
            <a:ext cx="3977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</a:rPr>
              <a:t>Bilan Morphologique du Donneur</a:t>
            </a:r>
            <a:endParaRPr lang="en-US" sz="1150" dirty="0"/>
          </a:p>
        </p:txBody>
      </p:sp>
      <p:sp>
        <p:nvSpPr>
          <p:cNvPr id="16" name="Text 14"/>
          <p:cNvSpPr/>
          <p:nvPr/>
        </p:nvSpPr>
        <p:spPr>
          <a:xfrm>
            <a:off x="411480" y="1920240"/>
            <a:ext cx="3977640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b="1" dirty="0">
                <a:solidFill>
                  <a:srgbClr val="1E293B"/>
                </a:solidFill>
              </a:rPr>
              <a:t>TDM abdominal avec injection : examen de référence</a:t>
            </a:r>
            <a:endParaRPr lang="en-US" sz="10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b="1" dirty="0">
                <a:solidFill>
                  <a:srgbClr val="1E293B"/>
                </a:solidFill>
              </a:rPr>
              <a:t>IRM </a:t>
            </a:r>
            <a:r>
              <a:rPr lang="en-US" sz="1000" b="1" dirty="0" err="1">
                <a:solidFill>
                  <a:srgbClr val="1E293B"/>
                </a:solidFill>
              </a:rPr>
              <a:t>si</a:t>
            </a:r>
            <a:r>
              <a:rPr lang="en-US" sz="1000" b="1" dirty="0">
                <a:solidFill>
                  <a:srgbClr val="1E293B"/>
                </a:solidFill>
              </a:rPr>
              <a:t> lesion à </a:t>
            </a:r>
            <a:r>
              <a:rPr lang="en-US" sz="1000" b="1" dirty="0" err="1">
                <a:solidFill>
                  <a:srgbClr val="1E293B"/>
                </a:solidFill>
              </a:rPr>
              <a:t>faible</a:t>
            </a:r>
            <a:r>
              <a:rPr lang="en-US" sz="1000" b="1" dirty="0">
                <a:solidFill>
                  <a:srgbClr val="1E293B"/>
                </a:solidFill>
              </a:rPr>
              <a:t> </a:t>
            </a:r>
            <a:r>
              <a:rPr lang="en-US" sz="1000" b="1" dirty="0" err="1">
                <a:solidFill>
                  <a:srgbClr val="1E293B"/>
                </a:solidFill>
              </a:rPr>
              <a:t>rehaussement</a:t>
            </a:r>
            <a:r>
              <a:rPr lang="en-US" sz="1000" b="1" dirty="0">
                <a:solidFill>
                  <a:srgbClr val="1E293B"/>
                </a:solidFill>
              </a:rPr>
              <a:t> </a:t>
            </a:r>
            <a:r>
              <a:rPr lang="en-US" sz="1000" b="1" dirty="0" err="1">
                <a:solidFill>
                  <a:srgbClr val="1E293B"/>
                </a:solidFill>
              </a:rPr>
              <a:t>ou</a:t>
            </a:r>
            <a:r>
              <a:rPr lang="en-US" sz="1000" b="1" dirty="0">
                <a:solidFill>
                  <a:srgbClr val="1E293B"/>
                </a:solidFill>
              </a:rPr>
              <a:t> lesion </a:t>
            </a:r>
            <a:r>
              <a:rPr lang="en-US" sz="1000" b="1" dirty="0" err="1">
                <a:solidFill>
                  <a:srgbClr val="1E293B"/>
                </a:solidFill>
              </a:rPr>
              <a:t>kystique</a:t>
            </a:r>
            <a:endParaRPr lang="en-US" sz="1000" b="1" dirty="0">
              <a:solidFill>
                <a:srgbClr val="1E293B"/>
              </a:solidFill>
            </a:endParaRPr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b="1" dirty="0" err="1">
                <a:solidFill>
                  <a:srgbClr val="1E293B"/>
                </a:solidFill>
              </a:rPr>
              <a:t>Caractérisation</a:t>
            </a:r>
            <a:r>
              <a:rPr lang="en-US" sz="1000" b="1" dirty="0">
                <a:solidFill>
                  <a:srgbClr val="1E293B"/>
                </a:solidFill>
              </a:rPr>
              <a:t> de toute masse : taille, densité, rehaussement</a:t>
            </a:r>
            <a:endParaRPr lang="en-US" sz="10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b="1" dirty="0">
                <a:solidFill>
                  <a:srgbClr val="1E293B"/>
                </a:solidFill>
              </a:rPr>
              <a:t>Classification Bosniak pour masses kystiques</a:t>
            </a:r>
            <a:endParaRPr lang="en-US" sz="100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b="1" dirty="0">
                <a:solidFill>
                  <a:srgbClr val="1E293B"/>
                </a:solidFill>
              </a:rPr>
              <a:t>Biopsie percutanée si masse indéterminée ≥ 1 cm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4709160" y="1536192"/>
            <a:ext cx="4270248" cy="1572768"/>
          </a:xfrm>
          <a:prstGeom prst="rect">
            <a:avLst/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4709160" y="1536192"/>
            <a:ext cx="4270248" cy="347472"/>
          </a:xfrm>
          <a:prstGeom prst="rect">
            <a:avLst/>
          </a:prstGeom>
          <a:solidFill>
            <a:srgbClr val="0D9488"/>
          </a:solidFill>
          <a:ln w="12700">
            <a:solidFill>
              <a:srgbClr val="0D9488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800600" y="1536192"/>
            <a:ext cx="408736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</a:rPr>
              <a:t>Prise en Charge du Donneur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800600" y="1920240"/>
            <a:ext cx="4087368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b="1" dirty="0" err="1"/>
              <a:t>Evaluer</a:t>
            </a:r>
            <a:r>
              <a:rPr lang="en-US" sz="1000" b="1" dirty="0"/>
              <a:t> </a:t>
            </a:r>
            <a:r>
              <a:rPr lang="en-US" sz="1000" b="1" dirty="0" err="1"/>
              <a:t>si</a:t>
            </a:r>
            <a:r>
              <a:rPr lang="en-US" sz="1000" b="1" dirty="0"/>
              <a:t> possible un </a:t>
            </a:r>
            <a:r>
              <a:rPr lang="en-US" sz="1000" b="1" dirty="0" err="1"/>
              <a:t>autre</a:t>
            </a:r>
            <a:r>
              <a:rPr lang="en-US" sz="1000" b="1" dirty="0"/>
              <a:t> </a:t>
            </a:r>
            <a:r>
              <a:rPr lang="en-US" sz="1000" b="1" dirty="0" err="1"/>
              <a:t>donneur</a:t>
            </a:r>
            <a:endParaRPr lang="en-US" sz="1000" b="1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b="1" dirty="0" err="1"/>
              <a:t>Biopsie</a:t>
            </a:r>
            <a:r>
              <a:rPr lang="en-US" sz="1000" b="1" dirty="0"/>
              <a:t> </a:t>
            </a:r>
            <a:r>
              <a:rPr lang="en-US" sz="1000" b="1" dirty="0" err="1"/>
              <a:t>systématique</a:t>
            </a:r>
            <a:endParaRPr lang="en-US" sz="1000" b="1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000" b="1" dirty="0" err="1"/>
              <a:t>Prélever</a:t>
            </a:r>
            <a:r>
              <a:rPr lang="en-US" sz="1000" b="1" dirty="0"/>
              <a:t> le rein </a:t>
            </a:r>
            <a:r>
              <a:rPr lang="en-US" sz="1000" b="1" dirty="0" err="1"/>
              <a:t>malade</a:t>
            </a:r>
            <a:r>
              <a:rPr lang="en-US" sz="1000" b="1" dirty="0"/>
              <a:t> </a:t>
            </a:r>
            <a:r>
              <a:rPr lang="en-US" sz="1000" b="1" dirty="0" err="1"/>
              <a:t>en</a:t>
            </a:r>
            <a:r>
              <a:rPr lang="en-US" sz="1000" b="1" dirty="0"/>
              <a:t> </a:t>
            </a:r>
            <a:r>
              <a:rPr lang="en-US" sz="1000" b="1" dirty="0" err="1"/>
              <a:t>réalisant</a:t>
            </a:r>
            <a:r>
              <a:rPr lang="en-US" sz="1000" b="1" dirty="0"/>
              <a:t> </a:t>
            </a:r>
            <a:r>
              <a:rPr lang="en-US" sz="1000" b="1" dirty="0" err="1"/>
              <a:t>une</a:t>
            </a:r>
            <a:r>
              <a:rPr lang="en-US" sz="1000" b="1" dirty="0"/>
              <a:t> </a:t>
            </a:r>
            <a:r>
              <a:rPr lang="en-US" sz="1000" b="1" dirty="0" err="1"/>
              <a:t>néphrectomie</a:t>
            </a:r>
            <a:r>
              <a:rPr lang="en-US" sz="1000" b="1" dirty="0"/>
              <a:t> </a:t>
            </a:r>
            <a:r>
              <a:rPr lang="en-US" sz="1000" b="1" dirty="0" err="1"/>
              <a:t>partielle</a:t>
            </a:r>
            <a:r>
              <a:rPr lang="en-US" sz="1000" b="1" dirty="0"/>
              <a:t> ex situ</a:t>
            </a:r>
          </a:p>
        </p:txBody>
      </p:sp>
      <p:sp>
        <p:nvSpPr>
          <p:cNvPr id="21" name="Text 19"/>
          <p:cNvSpPr/>
          <p:nvPr/>
        </p:nvSpPr>
        <p:spPr>
          <a:xfrm>
            <a:off x="320040" y="3200400"/>
            <a:ext cx="86593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3A6B"/>
                </a:solidFill>
              </a:rPr>
              <a:t>Décision d'Utilisation du Greffon Porteur de la Masse</a:t>
            </a:r>
            <a:endParaRPr lang="en-US" sz="1300" dirty="0"/>
          </a:p>
        </p:txBody>
      </p:sp>
      <p:graphicFrame>
        <p:nvGraphicFramePr>
          <p:cNvPr id="22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566221"/>
              </p:ext>
            </p:extLst>
          </p:nvPr>
        </p:nvGraphicFramePr>
        <p:xfrm>
          <a:off x="320040" y="3520440"/>
          <a:ext cx="8659368" cy="118872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4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Type de masse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A6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Risque de transmission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A6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Décision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A6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</a:rPr>
                        <a:t>Conduite à tenir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A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</a:rPr>
                        <a:t>Kyste simple (Bosniak I–II)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b="1" dirty="0">
                          <a:solidFill>
                            <a:srgbClr val="16A34A"/>
                          </a:solidFill>
                        </a:rPr>
                        <a:t>Nul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b="1" dirty="0">
                          <a:solidFill>
                            <a:srgbClr val="16A34A"/>
                          </a:solidFill>
                        </a:rPr>
                        <a:t>✔ Don possible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</a:rPr>
                        <a:t>Surveillance du donneur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</a:rPr>
                        <a:t>Angiomyolipome typique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b="1" dirty="0">
                          <a:solidFill>
                            <a:srgbClr val="16A34A"/>
                          </a:solidFill>
                        </a:rPr>
                        <a:t>Nul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b="1" dirty="0">
                          <a:solidFill>
                            <a:srgbClr val="16A34A"/>
                          </a:solidFill>
                        </a:rPr>
                        <a:t>✔ Don possible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</a:rPr>
                        <a:t>Si taille &lt; 4 cm, stable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</a:rPr>
                        <a:t>Tumeur solide T1a ≤ 4 cm, bas grade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b="1" dirty="0">
                          <a:solidFill>
                            <a:srgbClr val="D97706"/>
                          </a:solidFill>
                        </a:rPr>
                        <a:t>Faible (&lt; 1%)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b="1" dirty="0">
                          <a:solidFill>
                            <a:srgbClr val="D97706"/>
                          </a:solidFill>
                        </a:rPr>
                        <a:t>⚠ RCP — Résection ex vivo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</a:rPr>
                        <a:t>Marges saines + anapath différée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>
                          <a:solidFill>
                            <a:srgbClr val="000000"/>
                          </a:solidFill>
                        </a:rPr>
                        <a:t>Tumeur T1b–T2 ou haut grade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b="1" dirty="0">
                          <a:solidFill>
                            <a:srgbClr val="DC2626"/>
                          </a:solidFill>
                        </a:rPr>
                        <a:t>Modéré–élevé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b="1" dirty="0">
                          <a:solidFill>
                            <a:srgbClr val="DC2626"/>
                          </a:solidFill>
                        </a:rPr>
                        <a:t>✘ Contre-indication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dirty="0" err="1">
                          <a:solidFill>
                            <a:srgbClr val="000000"/>
                          </a:solidFill>
                        </a:rPr>
                        <a:t>Contre</a:t>
                      </a:r>
                      <a:r>
                        <a:rPr lang="en-US" sz="950" dirty="0">
                          <a:solidFill>
                            <a:srgbClr val="000000"/>
                          </a:solidFill>
                        </a:rPr>
                        <a:t> indication au don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4592" y="0"/>
            <a:ext cx="8979408" cy="6858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05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320040" y="0"/>
            <a:ext cx="7909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FFFFFF"/>
                </a:solidFill>
              </a:rPr>
              <a:t>Épidémiologie des Cancers sur Greffon Rénal Après Transplantation</a:t>
            </a:r>
            <a:endParaRPr lang="en-US" sz="2100" dirty="0"/>
          </a:p>
        </p:txBody>
      </p:sp>
      <p:sp>
        <p:nvSpPr>
          <p:cNvPr id="7" name="Shape 5"/>
          <p:cNvSpPr/>
          <p:nvPr/>
        </p:nvSpPr>
        <p:spPr>
          <a:xfrm>
            <a:off x="164592" y="685800"/>
            <a:ext cx="8979408" cy="310896"/>
          </a:xfrm>
          <a:prstGeom prst="rect">
            <a:avLst/>
          </a:prstGeom>
          <a:solidFill>
            <a:srgbClr val="DBEAFE"/>
          </a:solidFill>
          <a:ln w="12700">
            <a:solidFill>
              <a:srgbClr val="DBEAF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20040" y="685800"/>
            <a:ext cx="87782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1A3A6B"/>
                </a:solidFill>
              </a:rPr>
              <a:t>Incidence, délai de survenue, facteurs de risque et types histologiques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164592" y="4974336"/>
            <a:ext cx="8979408" cy="169164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20040" y="4974336"/>
            <a:ext cx="8686800" cy="16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</a:rPr>
              <a:t>Cancer du Rein sur Greffon Rénal</a:t>
            </a:r>
            <a:endParaRPr lang="en-US" sz="800" dirty="0"/>
          </a:p>
        </p:txBody>
      </p:sp>
      <p:sp>
        <p:nvSpPr>
          <p:cNvPr id="11" name="Shape 9"/>
          <p:cNvSpPr/>
          <p:nvPr/>
        </p:nvSpPr>
        <p:spPr>
          <a:xfrm>
            <a:off x="320040" y="1051560"/>
            <a:ext cx="1993392" cy="841248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320040" y="1051560"/>
            <a:ext cx="1993392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</a:rPr>
              <a:t>0,2–1%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320040" y="1508760"/>
            <a:ext cx="199339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BFDBFE"/>
                </a:solidFill>
              </a:rPr>
              <a:t>Incidence cumulée</a:t>
            </a:r>
            <a:endParaRPr lang="en-US" sz="850" dirty="0"/>
          </a:p>
          <a:p>
            <a:pPr marL="0" indent="0" algn="ctr">
              <a:buNone/>
            </a:pPr>
            <a:r>
              <a:rPr lang="en-US" sz="850" dirty="0">
                <a:solidFill>
                  <a:srgbClr val="BFDBFE"/>
                </a:solidFill>
              </a:rPr>
              <a:t>à 10 ans post-Tx</a:t>
            </a:r>
            <a:endParaRPr lang="en-US" sz="850" dirty="0"/>
          </a:p>
        </p:txBody>
      </p:sp>
      <p:sp>
        <p:nvSpPr>
          <p:cNvPr id="14" name="Shape 12"/>
          <p:cNvSpPr/>
          <p:nvPr/>
        </p:nvSpPr>
        <p:spPr>
          <a:xfrm>
            <a:off x="2468880" y="1051560"/>
            <a:ext cx="1993392" cy="841248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2468880" y="1051560"/>
            <a:ext cx="1993392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</a:rPr>
              <a:t>4–5 ans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2468880" y="1508760"/>
            <a:ext cx="199339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BFDBFE"/>
                </a:solidFill>
              </a:rPr>
              <a:t>Délai médian</a:t>
            </a:r>
            <a:endParaRPr lang="en-US" sz="850" dirty="0"/>
          </a:p>
          <a:p>
            <a:pPr marL="0" indent="0" algn="ctr">
              <a:buNone/>
            </a:pPr>
            <a:r>
              <a:rPr lang="en-US" sz="850" dirty="0">
                <a:solidFill>
                  <a:srgbClr val="BFDBFE"/>
                </a:solidFill>
              </a:rPr>
              <a:t>de découverte post-Tx</a:t>
            </a:r>
            <a:endParaRPr lang="en-US" sz="850" dirty="0"/>
          </a:p>
        </p:txBody>
      </p:sp>
      <p:sp>
        <p:nvSpPr>
          <p:cNvPr id="17" name="Shape 15"/>
          <p:cNvSpPr/>
          <p:nvPr/>
        </p:nvSpPr>
        <p:spPr>
          <a:xfrm>
            <a:off x="4617720" y="1051560"/>
            <a:ext cx="1993392" cy="841248"/>
          </a:xfrm>
          <a:prstGeom prst="rect">
            <a:avLst/>
          </a:prstGeom>
          <a:solidFill>
            <a:srgbClr val="0D9488"/>
          </a:solidFill>
          <a:ln w="12700">
            <a:solidFill>
              <a:srgbClr val="0D9488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617720" y="1051560"/>
            <a:ext cx="1993392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</a:rPr>
              <a:t>×3–5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4617720" y="1508760"/>
            <a:ext cx="199339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BFDBFE"/>
                </a:solidFill>
              </a:rPr>
              <a:t>Risque vs</a:t>
            </a:r>
            <a:endParaRPr lang="en-US" sz="850" dirty="0"/>
          </a:p>
          <a:p>
            <a:pPr marL="0" indent="0" algn="ctr">
              <a:buNone/>
            </a:pPr>
            <a:r>
              <a:rPr lang="en-US" sz="850" dirty="0">
                <a:solidFill>
                  <a:srgbClr val="BFDBFE"/>
                </a:solidFill>
              </a:rPr>
              <a:t>population générale</a:t>
            </a:r>
            <a:endParaRPr lang="en-US" sz="850" dirty="0"/>
          </a:p>
        </p:txBody>
      </p:sp>
      <p:sp>
        <p:nvSpPr>
          <p:cNvPr id="20" name="Shape 18"/>
          <p:cNvSpPr/>
          <p:nvPr/>
        </p:nvSpPr>
        <p:spPr>
          <a:xfrm>
            <a:off x="6766560" y="1051560"/>
            <a:ext cx="1993392" cy="841248"/>
          </a:xfrm>
          <a:prstGeom prst="rect">
            <a:avLst/>
          </a:prstGeom>
          <a:solidFill>
            <a:srgbClr val="D97706"/>
          </a:solidFill>
          <a:ln w="12700">
            <a:solidFill>
              <a:srgbClr val="D97706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fr-FR" dirty="0"/>
          </a:p>
        </p:txBody>
      </p:sp>
      <p:sp>
        <p:nvSpPr>
          <p:cNvPr id="21" name="Text 19"/>
          <p:cNvSpPr/>
          <p:nvPr/>
        </p:nvSpPr>
        <p:spPr>
          <a:xfrm>
            <a:off x="6766560" y="1051560"/>
            <a:ext cx="1993392" cy="832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</a:rPr>
              <a:t>79% </a:t>
            </a:r>
            <a:r>
              <a:rPr lang="en-US" sz="2200" b="1" dirty="0" err="1">
                <a:solidFill>
                  <a:srgbClr val="FFFFFF"/>
                </a:solidFill>
              </a:rPr>
              <a:t>fortuits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6766560" y="1508760"/>
            <a:ext cx="199339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850" dirty="0"/>
          </a:p>
        </p:txBody>
      </p:sp>
      <p:sp>
        <p:nvSpPr>
          <p:cNvPr id="23" name="Shape 21"/>
          <p:cNvSpPr/>
          <p:nvPr/>
        </p:nvSpPr>
        <p:spPr>
          <a:xfrm>
            <a:off x="320040" y="1975104"/>
            <a:ext cx="2743200" cy="2852928"/>
          </a:xfrm>
          <a:prstGeom prst="rect">
            <a:avLst/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320040" y="1975104"/>
            <a:ext cx="2743200" cy="36576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411480" y="1975104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</a:rPr>
              <a:t>Facteurs de Risque</a:t>
            </a:r>
            <a:endParaRPr lang="en-US" sz="1150" dirty="0"/>
          </a:p>
        </p:txBody>
      </p:sp>
      <p:sp>
        <p:nvSpPr>
          <p:cNvPr id="26" name="Text 24"/>
          <p:cNvSpPr/>
          <p:nvPr/>
        </p:nvSpPr>
        <p:spPr>
          <a:xfrm>
            <a:off x="411480" y="2395728"/>
            <a:ext cx="2578608" cy="2377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Durée et intensité de l'immunosuppression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Calcineurines inhibiteurs (CNI) : effet pro-oncogène direct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 err="1">
                <a:solidFill>
                  <a:srgbClr val="1E293B"/>
                </a:solidFill>
              </a:rPr>
              <a:t>Rejet</a:t>
            </a:r>
            <a:r>
              <a:rPr lang="en-US" sz="950" b="1" dirty="0">
                <a:solidFill>
                  <a:srgbClr val="1E293B"/>
                </a:solidFill>
              </a:rPr>
              <a:t> chronique et inflammation persistante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Sexe masculin (sex-ratio 2:1)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Âge &gt; 60 ans au moment de la transplantation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Antécédent personnel de cancer avant la Tx</a:t>
            </a:r>
            <a:endParaRPr lang="en-US" sz="950" dirty="0"/>
          </a:p>
        </p:txBody>
      </p:sp>
      <p:sp>
        <p:nvSpPr>
          <p:cNvPr id="27" name="Shape 25"/>
          <p:cNvSpPr/>
          <p:nvPr/>
        </p:nvSpPr>
        <p:spPr>
          <a:xfrm>
            <a:off x="3246120" y="1975104"/>
            <a:ext cx="2880360" cy="2852928"/>
          </a:xfrm>
          <a:prstGeom prst="rect">
            <a:avLst/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28" name="Shape 26"/>
          <p:cNvSpPr/>
          <p:nvPr/>
        </p:nvSpPr>
        <p:spPr>
          <a:xfrm>
            <a:off x="3246120" y="1975104"/>
            <a:ext cx="2880360" cy="36576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3337560" y="1975104"/>
            <a:ext cx="2697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</a:rPr>
              <a:t>Types Histologiques</a:t>
            </a:r>
            <a:endParaRPr lang="en-US" sz="1150" dirty="0"/>
          </a:p>
        </p:txBody>
      </p:sp>
      <p:sp>
        <p:nvSpPr>
          <p:cNvPr id="30" name="Text 28"/>
          <p:cNvSpPr/>
          <p:nvPr/>
        </p:nvSpPr>
        <p:spPr>
          <a:xfrm>
            <a:off x="3337560" y="2414016"/>
            <a:ext cx="1645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E293B"/>
                </a:solidFill>
              </a:rPr>
              <a:t>Cellules claires (ccRCC)</a:t>
            </a:r>
            <a:endParaRPr lang="en-US" sz="950" dirty="0"/>
          </a:p>
        </p:txBody>
      </p:sp>
      <p:sp>
        <p:nvSpPr>
          <p:cNvPr id="31" name="Text 29"/>
          <p:cNvSpPr/>
          <p:nvPr/>
        </p:nvSpPr>
        <p:spPr>
          <a:xfrm>
            <a:off x="5029200" y="2414016"/>
            <a:ext cx="457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2563EB"/>
                </a:solidFill>
              </a:rPr>
              <a:t>46%</a:t>
            </a:r>
            <a:endParaRPr lang="en-US" sz="1000" dirty="0"/>
          </a:p>
        </p:txBody>
      </p:sp>
      <p:sp>
        <p:nvSpPr>
          <p:cNvPr id="32" name="Shape 30"/>
          <p:cNvSpPr/>
          <p:nvPr/>
        </p:nvSpPr>
        <p:spPr>
          <a:xfrm>
            <a:off x="3337560" y="2651760"/>
            <a:ext cx="2011680" cy="9144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3337560" y="2651760"/>
            <a:ext cx="1408176" cy="9144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3337560" y="2889504"/>
            <a:ext cx="1645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E293B"/>
                </a:solidFill>
              </a:rPr>
              <a:t>Papillaire type I/II</a:t>
            </a:r>
            <a:endParaRPr lang="en-US" sz="950" dirty="0"/>
          </a:p>
        </p:txBody>
      </p:sp>
      <p:sp>
        <p:nvSpPr>
          <p:cNvPr id="35" name="Text 33"/>
          <p:cNvSpPr/>
          <p:nvPr/>
        </p:nvSpPr>
        <p:spPr>
          <a:xfrm>
            <a:off x="5029200" y="2889504"/>
            <a:ext cx="457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D9488"/>
                </a:solidFill>
              </a:rPr>
              <a:t>42%</a:t>
            </a:r>
            <a:endParaRPr lang="en-US" sz="1000" dirty="0"/>
          </a:p>
        </p:txBody>
      </p:sp>
      <p:sp>
        <p:nvSpPr>
          <p:cNvPr id="36" name="Shape 34"/>
          <p:cNvSpPr/>
          <p:nvPr/>
        </p:nvSpPr>
        <p:spPr>
          <a:xfrm>
            <a:off x="3337560" y="3127248"/>
            <a:ext cx="2011680" cy="9144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3337560" y="3127248"/>
            <a:ext cx="301752" cy="91440"/>
          </a:xfrm>
          <a:prstGeom prst="rect">
            <a:avLst/>
          </a:prstGeom>
          <a:solidFill>
            <a:srgbClr val="0D9488"/>
          </a:solidFill>
          <a:ln w="12700">
            <a:solidFill>
              <a:srgbClr val="0D9488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3337560" y="3364992"/>
            <a:ext cx="1645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E293B"/>
                </a:solidFill>
              </a:rPr>
              <a:t>Chromophobe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5029200" y="3364992"/>
            <a:ext cx="457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A3A6B"/>
                </a:solidFill>
              </a:rPr>
              <a:t>3%</a:t>
            </a:r>
            <a:endParaRPr lang="en-US" sz="1000" dirty="0"/>
          </a:p>
        </p:txBody>
      </p:sp>
      <p:sp>
        <p:nvSpPr>
          <p:cNvPr id="40" name="Shape 38"/>
          <p:cNvSpPr/>
          <p:nvPr/>
        </p:nvSpPr>
        <p:spPr>
          <a:xfrm>
            <a:off x="3337560" y="3602736"/>
            <a:ext cx="2011680" cy="9144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3337560" y="3602736"/>
            <a:ext cx="160934" cy="9144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3337560" y="3840480"/>
            <a:ext cx="1645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 err="1">
                <a:solidFill>
                  <a:srgbClr val="1E293B"/>
                </a:solidFill>
              </a:rPr>
              <a:t>Oncocytome</a:t>
            </a:r>
            <a:r>
              <a:rPr lang="en-US" sz="950" b="1" dirty="0">
                <a:solidFill>
                  <a:srgbClr val="1E293B"/>
                </a:solidFill>
              </a:rPr>
              <a:t> (</a:t>
            </a:r>
            <a:r>
              <a:rPr lang="en-US" sz="950" b="1" dirty="0" err="1">
                <a:solidFill>
                  <a:srgbClr val="1E293B"/>
                </a:solidFill>
              </a:rPr>
              <a:t>bénin</a:t>
            </a:r>
            <a:r>
              <a:rPr lang="en-US" sz="950" b="1" dirty="0">
                <a:solidFill>
                  <a:srgbClr val="1E293B"/>
                </a:solidFill>
              </a:rPr>
              <a:t>)</a:t>
            </a:r>
            <a:endParaRPr lang="en-US" sz="950" dirty="0"/>
          </a:p>
        </p:txBody>
      </p:sp>
      <p:sp>
        <p:nvSpPr>
          <p:cNvPr id="43" name="Text 41"/>
          <p:cNvSpPr/>
          <p:nvPr/>
        </p:nvSpPr>
        <p:spPr>
          <a:xfrm>
            <a:off x="5029200" y="3840480"/>
            <a:ext cx="457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6A34A"/>
                </a:solidFill>
              </a:rPr>
              <a:t>4%</a:t>
            </a:r>
            <a:endParaRPr lang="en-US" sz="1000" dirty="0"/>
          </a:p>
        </p:txBody>
      </p:sp>
      <p:sp>
        <p:nvSpPr>
          <p:cNvPr id="44" name="Shape 42"/>
          <p:cNvSpPr/>
          <p:nvPr/>
        </p:nvSpPr>
        <p:spPr>
          <a:xfrm>
            <a:off x="3337560" y="4078224"/>
            <a:ext cx="2011680" cy="9144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3337560" y="4078224"/>
            <a:ext cx="80467" cy="91440"/>
          </a:xfrm>
          <a:prstGeom prst="rect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3337560" y="4315968"/>
            <a:ext cx="1645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E293B"/>
                </a:solidFill>
              </a:rPr>
              <a:t>Autres / Inclassés</a:t>
            </a:r>
            <a:endParaRPr lang="en-US" sz="950" dirty="0"/>
          </a:p>
        </p:txBody>
      </p:sp>
      <p:sp>
        <p:nvSpPr>
          <p:cNvPr id="47" name="Text 45"/>
          <p:cNvSpPr/>
          <p:nvPr/>
        </p:nvSpPr>
        <p:spPr>
          <a:xfrm>
            <a:off x="5029200" y="4315968"/>
            <a:ext cx="457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64748B"/>
                </a:solidFill>
              </a:rPr>
              <a:t>5%</a:t>
            </a:r>
            <a:endParaRPr lang="en-US" sz="1000" dirty="0"/>
          </a:p>
        </p:txBody>
      </p:sp>
      <p:sp>
        <p:nvSpPr>
          <p:cNvPr id="48" name="Shape 46"/>
          <p:cNvSpPr/>
          <p:nvPr/>
        </p:nvSpPr>
        <p:spPr>
          <a:xfrm>
            <a:off x="3337560" y="4553712"/>
            <a:ext cx="2011680" cy="9144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3337560" y="4553712"/>
            <a:ext cx="60350" cy="91440"/>
          </a:xfrm>
          <a:prstGeom prst="rect">
            <a:avLst/>
          </a:prstGeom>
          <a:solidFill>
            <a:srgbClr val="64748B"/>
          </a:solidFill>
          <a:ln w="12700">
            <a:solidFill>
              <a:srgbClr val="64748B"/>
            </a:solidFill>
            <a:prstDash val="solid"/>
          </a:ln>
        </p:spPr>
      </p:sp>
      <p:sp>
        <p:nvSpPr>
          <p:cNvPr id="52" name="Shape 50"/>
          <p:cNvSpPr/>
          <p:nvPr/>
        </p:nvSpPr>
        <p:spPr>
          <a:xfrm>
            <a:off x="6309360" y="1975104"/>
            <a:ext cx="2670048" cy="2852928"/>
          </a:xfrm>
          <a:prstGeom prst="rect">
            <a:avLst/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53" name="Shape 51"/>
          <p:cNvSpPr/>
          <p:nvPr/>
        </p:nvSpPr>
        <p:spPr>
          <a:xfrm>
            <a:off x="6309360" y="1975104"/>
            <a:ext cx="2670048" cy="365760"/>
          </a:xfrm>
          <a:prstGeom prst="rect">
            <a:avLst/>
          </a:prstGeom>
          <a:solidFill>
            <a:srgbClr val="0D9488"/>
          </a:solidFill>
          <a:ln w="12700">
            <a:solidFill>
              <a:srgbClr val="0D9488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6400800" y="1975104"/>
            <a:ext cx="248716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FFFFFF"/>
                </a:solidFill>
              </a:rPr>
              <a:t>Pronostic &amp; Données Registre</a:t>
            </a:r>
            <a:endParaRPr lang="en-US" sz="1150" dirty="0"/>
          </a:p>
        </p:txBody>
      </p:sp>
      <p:sp>
        <p:nvSpPr>
          <p:cNvPr id="55" name="Text 53"/>
          <p:cNvSpPr/>
          <p:nvPr/>
        </p:nvSpPr>
        <p:spPr>
          <a:xfrm>
            <a:off x="6400800" y="2395728"/>
            <a:ext cx="24871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A3A6B"/>
                </a:solidFill>
              </a:rPr>
              <a:t>Survie spécifique à 5 ans par stade</a:t>
            </a:r>
            <a:endParaRPr lang="en-US" sz="950" dirty="0"/>
          </a:p>
        </p:txBody>
      </p:sp>
      <p:sp>
        <p:nvSpPr>
          <p:cNvPr id="56" name="Shape 54"/>
          <p:cNvSpPr/>
          <p:nvPr/>
        </p:nvSpPr>
        <p:spPr>
          <a:xfrm>
            <a:off x="6400800" y="2706624"/>
            <a:ext cx="438912" cy="310896"/>
          </a:xfrm>
          <a:prstGeom prst="rect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6400800" y="2706624"/>
            <a:ext cx="438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</a:rPr>
              <a:t>T1a</a:t>
            </a:r>
            <a:endParaRPr lang="en-US" sz="900" dirty="0"/>
          </a:p>
        </p:txBody>
      </p:sp>
      <p:sp>
        <p:nvSpPr>
          <p:cNvPr id="58" name="Shape 56"/>
          <p:cNvSpPr/>
          <p:nvPr/>
        </p:nvSpPr>
        <p:spPr>
          <a:xfrm>
            <a:off x="6912864" y="2779776"/>
            <a:ext cx="1554480" cy="164592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6912864" y="2779776"/>
            <a:ext cx="1399032" cy="164592"/>
          </a:xfrm>
          <a:prstGeom prst="rect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8503920" y="2706624"/>
            <a:ext cx="4114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6A34A"/>
                </a:solidFill>
              </a:rPr>
              <a:t>90–95%</a:t>
            </a:r>
            <a:endParaRPr lang="en-US" sz="900" dirty="0"/>
          </a:p>
        </p:txBody>
      </p:sp>
      <p:sp>
        <p:nvSpPr>
          <p:cNvPr id="61" name="Shape 59"/>
          <p:cNvSpPr/>
          <p:nvPr/>
        </p:nvSpPr>
        <p:spPr>
          <a:xfrm>
            <a:off x="6400800" y="3108960"/>
            <a:ext cx="438912" cy="310896"/>
          </a:xfrm>
          <a:prstGeom prst="rect">
            <a:avLst/>
          </a:prstGeom>
          <a:solidFill>
            <a:srgbClr val="0D9488"/>
          </a:solidFill>
          <a:ln w="12700">
            <a:solidFill>
              <a:srgbClr val="0D9488"/>
            </a:solidFill>
            <a:prstDash val="solid"/>
          </a:ln>
        </p:spPr>
      </p:sp>
      <p:sp>
        <p:nvSpPr>
          <p:cNvPr id="62" name="Text 60"/>
          <p:cNvSpPr/>
          <p:nvPr/>
        </p:nvSpPr>
        <p:spPr>
          <a:xfrm>
            <a:off x="6400800" y="3108960"/>
            <a:ext cx="438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</a:rPr>
              <a:t>T1b</a:t>
            </a:r>
            <a:endParaRPr lang="en-US" sz="900" dirty="0"/>
          </a:p>
        </p:txBody>
      </p:sp>
      <p:sp>
        <p:nvSpPr>
          <p:cNvPr id="63" name="Shape 61"/>
          <p:cNvSpPr/>
          <p:nvPr/>
        </p:nvSpPr>
        <p:spPr>
          <a:xfrm>
            <a:off x="6912864" y="3182112"/>
            <a:ext cx="1554480" cy="164592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4" name="Shape 62"/>
          <p:cNvSpPr/>
          <p:nvPr/>
        </p:nvSpPr>
        <p:spPr>
          <a:xfrm>
            <a:off x="6912864" y="3182112"/>
            <a:ext cx="1212494" cy="164592"/>
          </a:xfrm>
          <a:prstGeom prst="rect">
            <a:avLst/>
          </a:prstGeom>
          <a:solidFill>
            <a:srgbClr val="0D9488"/>
          </a:solidFill>
          <a:ln w="12700">
            <a:solidFill>
              <a:srgbClr val="0D9488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8503920" y="3108960"/>
            <a:ext cx="4114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0D9488"/>
                </a:solidFill>
              </a:rPr>
              <a:t>78–85%</a:t>
            </a:r>
            <a:endParaRPr lang="en-US" sz="900" dirty="0"/>
          </a:p>
        </p:txBody>
      </p:sp>
      <p:sp>
        <p:nvSpPr>
          <p:cNvPr id="66" name="Shape 64"/>
          <p:cNvSpPr/>
          <p:nvPr/>
        </p:nvSpPr>
        <p:spPr>
          <a:xfrm>
            <a:off x="6400800" y="3511296"/>
            <a:ext cx="438912" cy="310896"/>
          </a:xfrm>
          <a:prstGeom prst="rect">
            <a:avLst/>
          </a:prstGeom>
          <a:solidFill>
            <a:srgbClr val="D97706"/>
          </a:solidFill>
          <a:ln w="12700">
            <a:solidFill>
              <a:srgbClr val="D97706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6400800" y="3511296"/>
            <a:ext cx="438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</a:rPr>
              <a:t>T2</a:t>
            </a:r>
            <a:endParaRPr lang="en-US" sz="900" dirty="0"/>
          </a:p>
        </p:txBody>
      </p:sp>
      <p:sp>
        <p:nvSpPr>
          <p:cNvPr id="68" name="Shape 66"/>
          <p:cNvSpPr/>
          <p:nvPr/>
        </p:nvSpPr>
        <p:spPr>
          <a:xfrm>
            <a:off x="6912864" y="3584448"/>
            <a:ext cx="1554480" cy="164592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6912864" y="3584448"/>
            <a:ext cx="932688" cy="164592"/>
          </a:xfrm>
          <a:prstGeom prst="rect">
            <a:avLst/>
          </a:prstGeom>
          <a:solidFill>
            <a:srgbClr val="D97706"/>
          </a:solidFill>
          <a:ln w="12700">
            <a:solidFill>
              <a:srgbClr val="D9770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8503920" y="3511296"/>
            <a:ext cx="4114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D97706"/>
                </a:solidFill>
              </a:rPr>
              <a:t>60–70%</a:t>
            </a:r>
            <a:endParaRPr lang="en-US" sz="900" dirty="0"/>
          </a:p>
        </p:txBody>
      </p:sp>
      <p:sp>
        <p:nvSpPr>
          <p:cNvPr id="71" name="Shape 69"/>
          <p:cNvSpPr/>
          <p:nvPr/>
        </p:nvSpPr>
        <p:spPr>
          <a:xfrm>
            <a:off x="6400800" y="3913632"/>
            <a:ext cx="438912" cy="310896"/>
          </a:xfrm>
          <a:prstGeom prst="rect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72" name="Text 70"/>
          <p:cNvSpPr/>
          <p:nvPr/>
        </p:nvSpPr>
        <p:spPr>
          <a:xfrm>
            <a:off x="6400800" y="3913632"/>
            <a:ext cx="4389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</a:rPr>
              <a:t>T3–T4</a:t>
            </a:r>
            <a:endParaRPr lang="en-US" sz="900" dirty="0"/>
          </a:p>
        </p:txBody>
      </p:sp>
      <p:sp>
        <p:nvSpPr>
          <p:cNvPr id="73" name="Shape 71"/>
          <p:cNvSpPr/>
          <p:nvPr/>
        </p:nvSpPr>
        <p:spPr>
          <a:xfrm>
            <a:off x="6912864" y="3986784"/>
            <a:ext cx="1554480" cy="164592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74" name="Shape 72"/>
          <p:cNvSpPr/>
          <p:nvPr/>
        </p:nvSpPr>
        <p:spPr>
          <a:xfrm>
            <a:off x="6912864" y="3986784"/>
            <a:ext cx="466344" cy="164592"/>
          </a:xfrm>
          <a:prstGeom prst="rect">
            <a:avLst/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8503920" y="3913632"/>
            <a:ext cx="4114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DC2626"/>
                </a:solidFill>
              </a:rPr>
              <a:t>30–45%</a:t>
            </a:r>
            <a:endParaRPr lang="en-US" sz="900" dirty="0"/>
          </a:p>
        </p:txBody>
      </p:sp>
      <p:sp>
        <p:nvSpPr>
          <p:cNvPr id="76" name="Shape 74"/>
          <p:cNvSpPr/>
          <p:nvPr/>
        </p:nvSpPr>
        <p:spPr>
          <a:xfrm>
            <a:off x="6309360" y="4315968"/>
            <a:ext cx="2670048" cy="438912"/>
          </a:xfrm>
          <a:prstGeom prst="rect">
            <a:avLst/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6400800" y="4315968"/>
            <a:ext cx="2487168" cy="4206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850" b="1" dirty="0">
                <a:solidFill>
                  <a:srgbClr val="1E293B"/>
                </a:solidFill>
              </a:rPr>
              <a:t>Registre REIN (France) : ~300 cas/an</a:t>
            </a:r>
            <a:endParaRPr lang="en-US" sz="8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850" b="1" dirty="0">
                <a:solidFill>
                  <a:srgbClr val="1E293B"/>
                </a:solidFill>
              </a:rPr>
              <a:t>Meilleur pronostic si découverte fortuite</a:t>
            </a:r>
            <a:endParaRPr lang="en-US" sz="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4592" y="0"/>
            <a:ext cx="8979408" cy="6858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06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320040" y="0"/>
            <a:ext cx="7909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FFFFFF"/>
                </a:solidFill>
              </a:rPr>
              <a:t>Bilan Diagnostique d'un Cancer sur Greffon Rénal</a:t>
            </a:r>
            <a:endParaRPr lang="en-US" sz="2100" dirty="0"/>
          </a:p>
        </p:txBody>
      </p:sp>
      <p:sp>
        <p:nvSpPr>
          <p:cNvPr id="7" name="Shape 5"/>
          <p:cNvSpPr/>
          <p:nvPr/>
        </p:nvSpPr>
        <p:spPr>
          <a:xfrm>
            <a:off x="164592" y="685800"/>
            <a:ext cx="8979408" cy="310896"/>
          </a:xfrm>
          <a:prstGeom prst="rect">
            <a:avLst/>
          </a:prstGeom>
          <a:solidFill>
            <a:srgbClr val="DBEAFE"/>
          </a:solidFill>
          <a:ln w="12700">
            <a:solidFill>
              <a:srgbClr val="DBEAF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20040" y="685800"/>
            <a:ext cx="87782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1A3A6B"/>
                </a:solidFill>
              </a:rPr>
              <a:t>Imagerie, biopsie et bilan d'extension — Algorithme décisionnel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164592" y="4974336"/>
            <a:ext cx="8979408" cy="169164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20040" y="4974336"/>
            <a:ext cx="8686800" cy="16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</a:rPr>
              <a:t>Cancer du Rein sur Greffon Rénal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320040" y="1069848"/>
            <a:ext cx="86593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3A6B"/>
                </a:solidFill>
              </a:rPr>
              <a:t>1. Imagerie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320040" y="1371600"/>
            <a:ext cx="2743200" cy="1719072"/>
          </a:xfrm>
          <a:prstGeom prst="rect">
            <a:avLst/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320040" y="1371600"/>
            <a:ext cx="2743200" cy="347472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11480" y="1371600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</a:rPr>
              <a:t>Échographie (1ère ligne)</a:t>
            </a:r>
            <a:endParaRPr lang="en-US" sz="1050" dirty="0"/>
          </a:p>
        </p:txBody>
      </p:sp>
      <p:sp>
        <p:nvSpPr>
          <p:cNvPr id="15" name="Text 13"/>
          <p:cNvSpPr/>
          <p:nvPr/>
        </p:nvSpPr>
        <p:spPr>
          <a:xfrm>
            <a:off x="411480" y="1755648"/>
            <a:ext cx="2560320" cy="1298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Dépistage annuel recommandé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Sensibilité ~80% pour masse &gt; 1 cm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Doppler : vascularisation tumorale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Guidage biopsie percutanée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Accessible, non </a:t>
            </a:r>
            <a:r>
              <a:rPr lang="en-US" sz="950" b="1" dirty="0" err="1">
                <a:solidFill>
                  <a:srgbClr val="1E293B"/>
                </a:solidFill>
              </a:rPr>
              <a:t>irradiante</a:t>
            </a:r>
            <a:endParaRPr lang="en-US" sz="950" b="1" dirty="0">
              <a:solidFill>
                <a:srgbClr val="1E293B"/>
              </a:solidFill>
            </a:endParaRPr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 err="1">
                <a:solidFill>
                  <a:srgbClr val="1E293B"/>
                </a:solidFill>
              </a:rPr>
              <a:t>Sonovue</a:t>
            </a:r>
            <a:r>
              <a:rPr lang="en-US" sz="950" b="1" dirty="0">
                <a:solidFill>
                  <a:srgbClr val="1E293B"/>
                </a:solidFill>
              </a:rPr>
              <a:t> </a:t>
            </a:r>
            <a:r>
              <a:rPr lang="en-US" sz="950" b="1" dirty="0" err="1">
                <a:solidFill>
                  <a:srgbClr val="1E293B"/>
                </a:solidFill>
              </a:rPr>
              <a:t>si</a:t>
            </a:r>
            <a:r>
              <a:rPr lang="en-US" sz="950" b="1" dirty="0">
                <a:solidFill>
                  <a:srgbClr val="1E293B"/>
                </a:solidFill>
              </a:rPr>
              <a:t> </a:t>
            </a:r>
            <a:r>
              <a:rPr lang="en-US" sz="950" b="1" dirty="0" err="1">
                <a:solidFill>
                  <a:srgbClr val="1E293B"/>
                </a:solidFill>
              </a:rPr>
              <a:t>Kyste</a:t>
            </a:r>
            <a:endParaRPr lang="en-US" sz="950" dirty="0"/>
          </a:p>
        </p:txBody>
      </p:sp>
      <p:sp>
        <p:nvSpPr>
          <p:cNvPr id="16" name="Shape 14"/>
          <p:cNvSpPr/>
          <p:nvPr/>
        </p:nvSpPr>
        <p:spPr>
          <a:xfrm>
            <a:off x="3227832" y="1371600"/>
            <a:ext cx="2743200" cy="1719072"/>
          </a:xfrm>
          <a:prstGeom prst="rect">
            <a:avLst/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3227832" y="1371600"/>
            <a:ext cx="2743200" cy="347472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3319272" y="1371600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</a:rPr>
              <a:t>TDM avec injection (référence)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3319272" y="1755648"/>
            <a:ext cx="2560320" cy="1298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Acquisition sans + artérielle + veineuse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Rehaussement &gt; 15–20 UH = suspect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Bilan d'extension locorégionale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Recherche thrombus veineux iliaque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Bilan thoracique si masse &gt; 3 cm</a:t>
            </a:r>
            <a:endParaRPr lang="en-US" sz="950" dirty="0"/>
          </a:p>
        </p:txBody>
      </p:sp>
      <p:sp>
        <p:nvSpPr>
          <p:cNvPr id="20" name="Shape 18"/>
          <p:cNvSpPr/>
          <p:nvPr/>
        </p:nvSpPr>
        <p:spPr>
          <a:xfrm>
            <a:off x="6135624" y="1371600"/>
            <a:ext cx="2743200" cy="1719072"/>
          </a:xfrm>
          <a:prstGeom prst="rect">
            <a:avLst/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6135624" y="1371600"/>
            <a:ext cx="2743200" cy="347472"/>
          </a:xfrm>
          <a:prstGeom prst="rect">
            <a:avLst/>
          </a:prstGeom>
          <a:solidFill>
            <a:srgbClr val="0D9488"/>
          </a:solidFill>
          <a:ln w="12700">
            <a:solidFill>
              <a:srgbClr val="0D9488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227064" y="1371600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</a:rPr>
              <a:t>IRM rénale (2ème intention)</a:t>
            </a:r>
            <a:endParaRPr lang="en-US" sz="1050" dirty="0"/>
          </a:p>
        </p:txBody>
      </p:sp>
      <p:sp>
        <p:nvSpPr>
          <p:cNvPr id="23" name="Text 21"/>
          <p:cNvSpPr/>
          <p:nvPr/>
        </p:nvSpPr>
        <p:spPr>
          <a:xfrm>
            <a:off x="6227064" y="1755648"/>
            <a:ext cx="2560320" cy="1298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Si allergie PDC iodé ou IRC sévère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Séquences diffusion (ADC bas = malin)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Meilleure caractérisation tissulaire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Angiomyolipome pauvre en graisse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Masse indéterminée au TDM</a:t>
            </a:r>
            <a:endParaRPr lang="en-US" sz="950" dirty="0"/>
          </a:p>
        </p:txBody>
      </p:sp>
      <p:sp>
        <p:nvSpPr>
          <p:cNvPr id="24" name="Text 22"/>
          <p:cNvSpPr/>
          <p:nvPr/>
        </p:nvSpPr>
        <p:spPr>
          <a:xfrm>
            <a:off x="320040" y="3154680"/>
            <a:ext cx="50292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A3A6B"/>
                </a:solidFill>
              </a:rPr>
              <a:t>Classification de Bosniak (masses kystiques)</a:t>
            </a:r>
            <a:endParaRPr lang="en-US" sz="1100" dirty="0"/>
          </a:p>
        </p:txBody>
      </p:sp>
      <p:graphicFrame>
        <p:nvGraphicFramePr>
          <p:cNvPr id="2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20040" y="3419856"/>
          <a:ext cx="5029200" cy="14173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</a:rPr>
                        <a:t>Bosniak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A6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</a:rPr>
                        <a:t>Description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A6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</a:rPr>
                        <a:t>Conduite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A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</a:rPr>
                        <a:t>I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A34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Kyste simple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solidFill>
                            <a:srgbClr val="16A34A"/>
                          </a:solidFill>
                        </a:rPr>
                        <a:t>Pas de suivi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</a:rPr>
                        <a:t>II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A34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Fines cloisons, &lt; 3 cm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solidFill>
                            <a:srgbClr val="16A34A"/>
                          </a:solidFill>
                        </a:rPr>
                        <a:t>Pas de suivi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</a:rPr>
                        <a:t>IIF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770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Cloisons multiples, calcifications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solidFill>
                            <a:srgbClr val="D97706"/>
                          </a:solidFill>
                        </a:rPr>
                        <a:t>Surveillance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</a:rPr>
                        <a:t>III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262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Épaississement irrégulier (55% malin)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solidFill>
                            <a:srgbClr val="DC2626"/>
                          </a:solidFill>
                        </a:rPr>
                        <a:t>Biopsie / Chir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</a:rPr>
                        <a:t>IV</a:t>
                      </a:r>
                      <a:endParaRPr lang="en-US" sz="95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262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Composante solide rehaussée (&gt; 85%)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solidFill>
                            <a:srgbClr val="DC2626"/>
                          </a:solidFill>
                        </a:rPr>
                        <a:t>Traitement</a:t>
                      </a:r>
                      <a:endParaRPr lang="en-US" sz="900" dirty="0"/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" name="Shape 23"/>
          <p:cNvSpPr/>
          <p:nvPr/>
        </p:nvSpPr>
        <p:spPr>
          <a:xfrm>
            <a:off x="5577840" y="3154680"/>
            <a:ext cx="3401568" cy="1627632"/>
          </a:xfrm>
          <a:prstGeom prst="rect">
            <a:avLst/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27" name="Shape 24"/>
          <p:cNvSpPr/>
          <p:nvPr/>
        </p:nvSpPr>
        <p:spPr>
          <a:xfrm>
            <a:off x="5577840" y="3154680"/>
            <a:ext cx="3401568" cy="329184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5669280" y="3154680"/>
            <a:ext cx="3218688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2. Biopsie Percutanée</a:t>
            </a:r>
            <a:endParaRPr lang="en-US" sz="1100" dirty="0"/>
          </a:p>
        </p:txBody>
      </p:sp>
      <p:sp>
        <p:nvSpPr>
          <p:cNvPr id="29" name="Text 26"/>
          <p:cNvSpPr/>
          <p:nvPr/>
        </p:nvSpPr>
        <p:spPr>
          <a:xfrm>
            <a:off x="5669280" y="3511296"/>
            <a:ext cx="3218688" cy="120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Indications :</a:t>
            </a:r>
            <a:endParaRPr lang="en-US" sz="950" dirty="0"/>
          </a:p>
          <a:p>
            <a:pPr marL="685800" lvl="1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1E293B"/>
                </a:solidFill>
              </a:rPr>
              <a:t>Masse solide avant ablation ou surveillance active</a:t>
            </a:r>
          </a:p>
          <a:p>
            <a:pPr marL="685800" lvl="1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1E293B"/>
                </a:solidFill>
              </a:rPr>
              <a:t>Masse </a:t>
            </a:r>
            <a:r>
              <a:rPr lang="en-US" sz="950" dirty="0" err="1">
                <a:solidFill>
                  <a:srgbClr val="1E293B"/>
                </a:solidFill>
              </a:rPr>
              <a:t>indeterminée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1E293B"/>
                </a:solidFill>
              </a:rPr>
              <a:t>Technique : guidage écho ou TDM, aiguille 16–18G,</a:t>
            </a:r>
            <a:endParaRPr lang="en-US" sz="950" dirty="0"/>
          </a:p>
          <a:p>
            <a:pPr marL="685800" lvl="1" indent="-342900">
              <a:spcAft>
                <a:spcPts val="500"/>
              </a:spcAft>
              <a:buSzPct val="100000"/>
              <a:buChar char="•"/>
            </a:pPr>
            <a:r>
              <a:rPr lang="en-US" sz="950" dirty="0">
                <a:solidFill>
                  <a:srgbClr val="1E293B"/>
                </a:solidFill>
              </a:rPr>
              <a:t>≥ 2 carottes, anapath + congélation</a:t>
            </a:r>
            <a:endParaRPr lang="en-US" sz="950" dirty="0"/>
          </a:p>
        </p:txBody>
      </p:sp>
      <p:sp>
        <p:nvSpPr>
          <p:cNvPr id="30" name="Shape 27"/>
          <p:cNvSpPr/>
          <p:nvPr/>
        </p:nvSpPr>
        <p:spPr>
          <a:xfrm>
            <a:off x="320040" y="4818888"/>
            <a:ext cx="8659368" cy="164592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31" name="Text 28"/>
          <p:cNvSpPr/>
          <p:nvPr/>
        </p:nvSpPr>
        <p:spPr>
          <a:xfrm>
            <a:off x="411480" y="4818888"/>
            <a:ext cx="850392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FFFFFF"/>
                </a:solidFill>
              </a:rPr>
              <a:t>Bilan d'extension si masse &gt; 3 cm ou suspicion T ≥ 2 : TDM thoraco-abdomino-pelvien + scintigraphie osseuse si douleurs — IRM cérébrale si signes neurologiques</a:t>
            </a:r>
            <a:endParaRPr lang="en-US" sz="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64592" y="0"/>
            <a:ext cx="8979408" cy="6858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321040" y="0"/>
            <a:ext cx="8229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07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320040" y="0"/>
            <a:ext cx="7909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FFFFFF"/>
                </a:solidFill>
              </a:rPr>
              <a:t>Prise en Charge Thérapeutique — Cancer Localisé sur Greffon</a:t>
            </a:r>
            <a:endParaRPr lang="en-US" sz="2100" dirty="0"/>
          </a:p>
        </p:txBody>
      </p:sp>
      <p:sp>
        <p:nvSpPr>
          <p:cNvPr id="7" name="Shape 5"/>
          <p:cNvSpPr/>
          <p:nvPr/>
        </p:nvSpPr>
        <p:spPr>
          <a:xfrm>
            <a:off x="164592" y="685800"/>
            <a:ext cx="8979408" cy="310896"/>
          </a:xfrm>
          <a:prstGeom prst="rect">
            <a:avLst/>
          </a:prstGeom>
          <a:solidFill>
            <a:srgbClr val="DBEAFE"/>
          </a:solidFill>
          <a:ln w="12700">
            <a:solidFill>
              <a:srgbClr val="DBEAF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20040" y="685800"/>
            <a:ext cx="87782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1A3A6B"/>
                </a:solidFill>
              </a:rPr>
              <a:t>Algorithme décisionnel par stade — Principe : préservation néphronique et contrôle oncologique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164592" y="4974336"/>
            <a:ext cx="8979408" cy="169164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20040" y="4974336"/>
            <a:ext cx="8686800" cy="16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</a:rPr>
              <a:t>Cancer du Rein sur Greffon Rénal</a:t>
            </a:r>
            <a:endParaRPr lang="en-US" sz="800" dirty="0"/>
          </a:p>
        </p:txBody>
      </p:sp>
      <p:sp>
        <p:nvSpPr>
          <p:cNvPr id="11" name="Shape 9"/>
          <p:cNvSpPr/>
          <p:nvPr/>
        </p:nvSpPr>
        <p:spPr>
          <a:xfrm>
            <a:off x="320040" y="1051560"/>
            <a:ext cx="8659368" cy="347472"/>
          </a:xfrm>
          <a:prstGeom prst="rect">
            <a:avLst/>
          </a:prstGeom>
          <a:solidFill>
            <a:srgbClr val="DBEAFE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38912" y="1051560"/>
            <a:ext cx="8430768" cy="338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1A3A6B"/>
                </a:solidFill>
              </a:rPr>
              <a:t>Toute décision thérapeutique doit être discutée en RCP multidisciplinaire (transplantologue + urologue + radiologue + néphrologue). L'objectif est de préserver la fonction rénale du greffon tout en assurant le contrôle oncologique.</a:t>
            </a:r>
            <a:endParaRPr lang="en-US" sz="950" dirty="0"/>
          </a:p>
        </p:txBody>
      </p:sp>
      <p:sp>
        <p:nvSpPr>
          <p:cNvPr id="13" name="Shape 11"/>
          <p:cNvSpPr/>
          <p:nvPr/>
        </p:nvSpPr>
        <p:spPr>
          <a:xfrm>
            <a:off x="320040" y="1463040"/>
            <a:ext cx="1005840" cy="2029968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20040" y="1463040"/>
            <a:ext cx="1005840" cy="20299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T1a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≤ 4 cm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1554480" y="1673352"/>
            <a:ext cx="21945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i="1" dirty="0">
                <a:solidFill>
                  <a:srgbClr val="BFDBFE"/>
                </a:solidFill>
              </a:rPr>
              <a:t>1ère intention</a:t>
            </a:r>
            <a:endParaRPr lang="en-US" sz="750" dirty="0"/>
          </a:p>
        </p:txBody>
      </p:sp>
      <p:sp>
        <p:nvSpPr>
          <p:cNvPr id="20" name="Shape 18"/>
          <p:cNvSpPr/>
          <p:nvPr/>
        </p:nvSpPr>
        <p:spPr>
          <a:xfrm>
            <a:off x="1440180" y="1481328"/>
            <a:ext cx="2377440" cy="2029968"/>
          </a:xfrm>
          <a:prstGeom prst="rect">
            <a:avLst/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1446265" y="1470178"/>
            <a:ext cx="2377440" cy="384048"/>
          </a:xfrm>
          <a:prstGeom prst="rect">
            <a:avLst/>
          </a:prstGeom>
          <a:solidFill>
            <a:srgbClr val="0D9488"/>
          </a:solidFill>
          <a:ln w="12700">
            <a:solidFill>
              <a:srgbClr val="0D9488"/>
            </a:solidFill>
            <a:prstDash val="solid"/>
          </a:ln>
        </p:spPr>
        <p:txBody>
          <a:bodyPr/>
          <a:lstStyle/>
          <a:p>
            <a:endParaRPr lang="fr-FR" dirty="0"/>
          </a:p>
        </p:txBody>
      </p:sp>
      <p:sp>
        <p:nvSpPr>
          <p:cNvPr id="22" name="Text 20"/>
          <p:cNvSpPr/>
          <p:nvPr/>
        </p:nvSpPr>
        <p:spPr>
          <a:xfrm>
            <a:off x="1531620" y="1489091"/>
            <a:ext cx="21945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 err="1">
                <a:solidFill>
                  <a:srgbClr val="FFFFFF"/>
                </a:solidFill>
              </a:rPr>
              <a:t>Ablathermie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1483203" y="1901952"/>
            <a:ext cx="2194560" cy="155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Radiofréquence ou cryoablation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Guidage échographie ou TDM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Taux de succès primaire : ~90%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Suivi IRM à 1 – 3 – 6 mois</a:t>
            </a:r>
            <a:endParaRPr lang="en-US" sz="950" dirty="0"/>
          </a:p>
        </p:txBody>
      </p:sp>
      <p:sp>
        <p:nvSpPr>
          <p:cNvPr id="25" name="Shape 23"/>
          <p:cNvSpPr/>
          <p:nvPr/>
        </p:nvSpPr>
        <p:spPr>
          <a:xfrm>
            <a:off x="6492240" y="1463040"/>
            <a:ext cx="2377440" cy="2029968"/>
          </a:xfrm>
          <a:prstGeom prst="rect">
            <a:avLst/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6492240" y="1463040"/>
            <a:ext cx="2377440" cy="384048"/>
          </a:xfrm>
          <a:prstGeom prst="rect">
            <a:avLst/>
          </a:prstGeom>
          <a:solidFill>
            <a:srgbClr val="D97706"/>
          </a:solidFill>
          <a:ln w="12700">
            <a:solidFill>
              <a:srgbClr val="D97706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6583680" y="1463040"/>
            <a:ext cx="21945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Surveillance Active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6583680" y="1673352"/>
            <a:ext cx="21945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i="1" dirty="0">
                <a:solidFill>
                  <a:srgbClr val="BFDBFE"/>
                </a:solidFill>
              </a:rPr>
              <a:t>Cas très sélectionnés (tumeur ≤ 2 cm)</a:t>
            </a:r>
            <a:endParaRPr lang="en-US" sz="750" dirty="0"/>
          </a:p>
        </p:txBody>
      </p:sp>
      <p:sp>
        <p:nvSpPr>
          <p:cNvPr id="29" name="Text 27"/>
          <p:cNvSpPr/>
          <p:nvPr/>
        </p:nvSpPr>
        <p:spPr>
          <a:xfrm>
            <a:off x="6583680" y="1883664"/>
            <a:ext cx="2194560" cy="155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Patient âgé ou </a:t>
            </a:r>
            <a:r>
              <a:rPr lang="en-US" sz="950" b="1" dirty="0" err="1">
                <a:solidFill>
                  <a:srgbClr val="1E293B"/>
                </a:solidFill>
              </a:rPr>
              <a:t>comorbidités</a:t>
            </a:r>
            <a:r>
              <a:rPr lang="en-US" sz="950" b="1" dirty="0">
                <a:solidFill>
                  <a:srgbClr val="1E293B"/>
                </a:solidFill>
              </a:rPr>
              <a:t> majeures</a:t>
            </a:r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 err="1">
                <a:solidFill>
                  <a:srgbClr val="1E293B"/>
                </a:solidFill>
              </a:rPr>
              <a:t>Kystes</a:t>
            </a:r>
            <a:r>
              <a:rPr lang="en-US" sz="950" b="1" dirty="0">
                <a:solidFill>
                  <a:srgbClr val="1E293B"/>
                </a:solidFill>
              </a:rPr>
              <a:t> </a:t>
            </a:r>
            <a:r>
              <a:rPr lang="en-US" sz="950" b="1" dirty="0" err="1">
                <a:solidFill>
                  <a:srgbClr val="1E293B"/>
                </a:solidFill>
              </a:rPr>
              <a:t>atypiques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Aspect bénin probable (biopsie)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Écho ± TDM/IRM tous les 3–6 mois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Arrêt si croissance &gt; 5 mm/an ou &gt; 4 cm</a:t>
            </a:r>
            <a:endParaRPr lang="en-US" sz="950" dirty="0"/>
          </a:p>
        </p:txBody>
      </p:sp>
      <p:sp>
        <p:nvSpPr>
          <p:cNvPr id="30" name="Shape 28"/>
          <p:cNvSpPr/>
          <p:nvPr/>
        </p:nvSpPr>
        <p:spPr>
          <a:xfrm>
            <a:off x="320040" y="3547872"/>
            <a:ext cx="1005840" cy="749808"/>
          </a:xfrm>
          <a:prstGeom prst="rect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320040" y="3547872"/>
            <a:ext cx="100584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T1b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4–7 cm</a:t>
            </a:r>
            <a:endParaRPr lang="en-US" sz="1100" dirty="0"/>
          </a:p>
        </p:txBody>
      </p:sp>
      <p:sp>
        <p:nvSpPr>
          <p:cNvPr id="32" name="Shape 30"/>
          <p:cNvSpPr/>
          <p:nvPr/>
        </p:nvSpPr>
        <p:spPr>
          <a:xfrm>
            <a:off x="1463040" y="3547872"/>
            <a:ext cx="3611880" cy="749808"/>
          </a:xfrm>
          <a:prstGeom prst="rect">
            <a:avLst/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33" name="Shape 31"/>
          <p:cNvSpPr/>
          <p:nvPr/>
        </p:nvSpPr>
        <p:spPr>
          <a:xfrm>
            <a:off x="1463040" y="3547872"/>
            <a:ext cx="64008" cy="749808"/>
          </a:xfrm>
          <a:prstGeom prst="rect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1600200" y="3584448"/>
            <a:ext cx="33832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6A34A"/>
                </a:solidFill>
              </a:rPr>
              <a:t>Chirurgie partielle si faisable</a:t>
            </a:r>
            <a:endParaRPr lang="en-US" sz="1050" dirty="0"/>
          </a:p>
        </p:txBody>
      </p:sp>
      <p:sp>
        <p:nvSpPr>
          <p:cNvPr id="35" name="Text 33"/>
          <p:cNvSpPr/>
          <p:nvPr/>
        </p:nvSpPr>
        <p:spPr>
          <a:xfrm>
            <a:off x="1600200" y="3822192"/>
            <a:ext cx="338328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93B"/>
                </a:solidFill>
              </a:rPr>
              <a:t>Tumeur accessible (pôle inférieur/moyen), équipe experte — sinon transplantectomie partielle</a:t>
            </a:r>
            <a:endParaRPr lang="en-US" sz="950" dirty="0"/>
          </a:p>
        </p:txBody>
      </p:sp>
      <p:sp>
        <p:nvSpPr>
          <p:cNvPr id="38" name="Text 36"/>
          <p:cNvSpPr/>
          <p:nvPr/>
        </p:nvSpPr>
        <p:spPr>
          <a:xfrm>
            <a:off x="5349240" y="3584448"/>
            <a:ext cx="35204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050" dirty="0"/>
          </a:p>
        </p:txBody>
      </p:sp>
      <p:sp>
        <p:nvSpPr>
          <p:cNvPr id="39" name="Text 37"/>
          <p:cNvSpPr/>
          <p:nvPr/>
        </p:nvSpPr>
        <p:spPr>
          <a:xfrm>
            <a:off x="5349240" y="3822192"/>
            <a:ext cx="35204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950" dirty="0"/>
          </a:p>
        </p:txBody>
      </p:sp>
      <p:sp>
        <p:nvSpPr>
          <p:cNvPr id="40" name="Shape 38"/>
          <p:cNvSpPr/>
          <p:nvPr/>
        </p:nvSpPr>
        <p:spPr>
          <a:xfrm>
            <a:off x="320040" y="4370832"/>
            <a:ext cx="1005840" cy="566928"/>
          </a:xfrm>
          <a:prstGeom prst="rect">
            <a:avLst/>
          </a:prstGeom>
          <a:solidFill>
            <a:srgbClr val="D97706"/>
          </a:solidFill>
          <a:ln w="12700">
            <a:solidFill>
              <a:srgbClr val="D97706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320040" y="4370832"/>
            <a:ext cx="10058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T2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&gt; 7 cm</a:t>
            </a:r>
            <a:endParaRPr lang="en-US" sz="1100" dirty="0"/>
          </a:p>
        </p:txBody>
      </p:sp>
      <p:sp>
        <p:nvSpPr>
          <p:cNvPr id="42" name="Shape 40"/>
          <p:cNvSpPr/>
          <p:nvPr/>
        </p:nvSpPr>
        <p:spPr>
          <a:xfrm>
            <a:off x="1463040" y="4370832"/>
            <a:ext cx="7516368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43" name="Shape 41"/>
          <p:cNvSpPr/>
          <p:nvPr/>
        </p:nvSpPr>
        <p:spPr>
          <a:xfrm>
            <a:off x="1463040" y="4370832"/>
            <a:ext cx="64008" cy="566928"/>
          </a:xfrm>
          <a:prstGeom prst="rect">
            <a:avLst/>
          </a:prstGeom>
          <a:solidFill>
            <a:srgbClr val="D97706"/>
          </a:solidFill>
          <a:ln w="12700">
            <a:solidFill>
              <a:srgbClr val="D97706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1600200" y="4389120"/>
            <a:ext cx="3200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D97706"/>
                </a:solidFill>
              </a:rPr>
              <a:t>Transplantectomie totale</a:t>
            </a:r>
            <a:endParaRPr lang="en-US" sz="1050" dirty="0"/>
          </a:p>
        </p:txBody>
      </p:sp>
      <p:sp>
        <p:nvSpPr>
          <p:cNvPr id="45" name="Text 43"/>
          <p:cNvSpPr/>
          <p:nvPr/>
        </p:nvSpPr>
        <p:spPr>
          <a:xfrm>
            <a:off x="1600200" y="4608576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E293B"/>
                </a:solidFill>
              </a:rPr>
              <a:t>Retour en dialyse — Retransplantation après délai oncologique (2–5 ans) — Décision RCP spécialisée</a:t>
            </a:r>
            <a:endParaRPr lang="en-US" sz="950" dirty="0"/>
          </a:p>
        </p:txBody>
      </p:sp>
      <p:sp>
        <p:nvSpPr>
          <p:cNvPr id="59" name="Shape 18">
            <a:extLst>
              <a:ext uri="{FF2B5EF4-FFF2-40B4-BE49-F238E27FC236}">
                <a16:creationId xmlns:a16="http://schemas.microsoft.com/office/drawing/2014/main" id="{3E59C9CD-8E46-4F22-AD8F-D5E7C6D8914A}"/>
              </a:ext>
            </a:extLst>
          </p:cNvPr>
          <p:cNvSpPr/>
          <p:nvPr/>
        </p:nvSpPr>
        <p:spPr>
          <a:xfrm>
            <a:off x="4055364" y="1463040"/>
            <a:ext cx="2377440" cy="2029968"/>
          </a:xfrm>
          <a:prstGeom prst="rect">
            <a:avLst/>
          </a:prstGeom>
          <a:solidFill>
            <a:srgbClr val="FFFFFF"/>
          </a:solidFill>
          <a:ln w="12700">
            <a:solidFill>
              <a:srgbClr val="DBEAFE"/>
            </a:solidFill>
            <a:prstDash val="solid"/>
          </a:ln>
          <a:effectLst>
            <a:outerShdw blurRad="88900" dist="25400" dir="8100000" algn="bl" rotWithShape="0">
              <a:srgbClr val="000000">
                <a:alpha val="9000"/>
              </a:srgbClr>
            </a:outerShdw>
          </a:effectLst>
        </p:spPr>
      </p:sp>
      <p:sp>
        <p:nvSpPr>
          <p:cNvPr id="60" name="Shape 14">
            <a:extLst>
              <a:ext uri="{FF2B5EF4-FFF2-40B4-BE49-F238E27FC236}">
                <a16:creationId xmlns:a16="http://schemas.microsoft.com/office/drawing/2014/main" id="{AFE997E4-7120-4C1F-B01A-6BB02F80EC6D}"/>
              </a:ext>
            </a:extLst>
          </p:cNvPr>
          <p:cNvSpPr/>
          <p:nvPr/>
        </p:nvSpPr>
        <p:spPr>
          <a:xfrm>
            <a:off x="4055364" y="1470145"/>
            <a:ext cx="2377440" cy="384048"/>
          </a:xfrm>
          <a:prstGeom prst="rect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</p:sp>
      <p:sp>
        <p:nvSpPr>
          <p:cNvPr id="61" name="Text 15">
            <a:extLst>
              <a:ext uri="{FF2B5EF4-FFF2-40B4-BE49-F238E27FC236}">
                <a16:creationId xmlns:a16="http://schemas.microsoft.com/office/drawing/2014/main" id="{95688492-EED2-4847-80D9-1A5D8FC039A2}"/>
              </a:ext>
            </a:extLst>
          </p:cNvPr>
          <p:cNvSpPr/>
          <p:nvPr/>
        </p:nvSpPr>
        <p:spPr>
          <a:xfrm>
            <a:off x="4146804" y="1470145"/>
            <a:ext cx="21945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Chirurgie Partielle</a:t>
            </a:r>
            <a:endParaRPr lang="en-US" sz="1100" dirty="0"/>
          </a:p>
        </p:txBody>
      </p:sp>
      <p:sp>
        <p:nvSpPr>
          <p:cNvPr id="62" name="Text 16">
            <a:extLst>
              <a:ext uri="{FF2B5EF4-FFF2-40B4-BE49-F238E27FC236}">
                <a16:creationId xmlns:a16="http://schemas.microsoft.com/office/drawing/2014/main" id="{37E84CA3-614C-4835-BBB0-185116123DF1}"/>
              </a:ext>
            </a:extLst>
          </p:cNvPr>
          <p:cNvSpPr/>
          <p:nvPr/>
        </p:nvSpPr>
        <p:spPr>
          <a:xfrm>
            <a:off x="4146804" y="1680457"/>
            <a:ext cx="219456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i="1" dirty="0">
                <a:solidFill>
                  <a:srgbClr val="BFDBFE"/>
                </a:solidFill>
              </a:rPr>
              <a:t>1ère intention</a:t>
            </a:r>
            <a:endParaRPr lang="en-US" sz="750" dirty="0"/>
          </a:p>
        </p:txBody>
      </p:sp>
      <p:sp>
        <p:nvSpPr>
          <p:cNvPr id="63" name="Text 17">
            <a:extLst>
              <a:ext uri="{FF2B5EF4-FFF2-40B4-BE49-F238E27FC236}">
                <a16:creationId xmlns:a16="http://schemas.microsoft.com/office/drawing/2014/main" id="{66B9A7EA-1CD5-4196-9816-7ED027B162EE}"/>
              </a:ext>
            </a:extLst>
          </p:cNvPr>
          <p:cNvSpPr/>
          <p:nvPr/>
        </p:nvSpPr>
        <p:spPr>
          <a:xfrm>
            <a:off x="4146804" y="1890769"/>
            <a:ext cx="2194560" cy="155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Résection en marge saine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Voie ouverte ou laparoscopique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Préservation néphronique maximale</a:t>
            </a:r>
            <a:endParaRPr lang="en-US" sz="9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950" b="1" dirty="0">
                <a:solidFill>
                  <a:srgbClr val="1E293B"/>
                </a:solidFill>
              </a:rPr>
              <a:t>Clampage artère iliaque si nécessaire</a:t>
            </a:r>
            <a:endParaRPr lang="en-US" sz="9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3248</Words>
  <Application>Microsoft Office PowerPoint</Application>
  <PresentationFormat>Affichage à l'écran (16:9)</PresentationFormat>
  <Paragraphs>640</Paragraphs>
  <Slides>24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Aptos</vt:lpstr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du Rein sur Greffon Rénal</dc:title>
  <dc:subject>PptxGenJS Presentation</dc:subject>
  <dc:creator>PptxGenJS</dc:creator>
  <cp:lastModifiedBy>BALEGROUNE Noureddine</cp:lastModifiedBy>
  <cp:revision>17</cp:revision>
  <dcterms:created xsi:type="dcterms:W3CDTF">2026-05-18T20:52:06Z</dcterms:created>
  <dcterms:modified xsi:type="dcterms:W3CDTF">2026-06-16T09:26:53Z</dcterms:modified>
</cp:coreProperties>
</file>